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6"/>
  </p:notesMasterIdLst>
  <p:sldIdLst>
    <p:sldId id="3021" r:id="rId3"/>
    <p:sldId id="3004" r:id="rId4"/>
    <p:sldId id="3008" r:id="rId5"/>
    <p:sldId id="3005" r:id="rId6"/>
    <p:sldId id="297" r:id="rId7"/>
    <p:sldId id="3003" r:id="rId8"/>
    <p:sldId id="2991" r:id="rId9"/>
    <p:sldId id="3025" r:id="rId10"/>
    <p:sldId id="3048" r:id="rId11"/>
    <p:sldId id="2993" r:id="rId12"/>
    <p:sldId id="3011" r:id="rId13"/>
    <p:sldId id="3023" r:id="rId14"/>
    <p:sldId id="3050" r:id="rId15"/>
    <p:sldId id="3010" r:id="rId16"/>
    <p:sldId id="3024" r:id="rId17"/>
    <p:sldId id="3040" r:id="rId18"/>
    <p:sldId id="3041" r:id="rId19"/>
    <p:sldId id="3042" r:id="rId20"/>
    <p:sldId id="3044" r:id="rId21"/>
    <p:sldId id="3045" r:id="rId22"/>
    <p:sldId id="3043" r:id="rId23"/>
    <p:sldId id="3051" r:id="rId24"/>
    <p:sldId id="3049" r:id="rId25"/>
    <p:sldId id="3046" r:id="rId26"/>
    <p:sldId id="3033" r:id="rId27"/>
    <p:sldId id="3009" r:id="rId28"/>
    <p:sldId id="2995" r:id="rId29"/>
    <p:sldId id="2996" r:id="rId30"/>
    <p:sldId id="3034" r:id="rId31"/>
    <p:sldId id="3020" r:id="rId32"/>
    <p:sldId id="3035" r:id="rId33"/>
    <p:sldId id="2988" r:id="rId34"/>
    <p:sldId id="304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C1C0"/>
    <a:srgbClr val="013F71"/>
    <a:srgbClr val="FFBF01"/>
    <a:srgbClr val="1981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93" autoAdjust="0"/>
    <p:restoredTop sz="75558" autoAdjust="0"/>
  </p:normalViewPr>
  <p:slideViewPr>
    <p:cSldViewPr snapToGrid="0">
      <p:cViewPr varScale="1">
        <p:scale>
          <a:sx n="47" d="100"/>
          <a:sy n="47" d="100"/>
        </p:scale>
        <p:origin x="1308" y="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68D10-1F7D-4BD0-A6EA-A9F5EE386E3E}" type="datetimeFigureOut">
              <a:rPr lang="en-US" smtClean="0"/>
              <a:t>5/22/2023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B45CB-A669-441B-AB37-C522B3F638E6}" type="slidenum">
              <a:rPr lang="en-US" smtClean="0"/>
              <a:t>‹#›</a:t>
            </a:fld>
            <a:endParaRPr lang="en-US"/>
          </a:p>
        </p:txBody>
      </p:sp>
    </p:spTree>
    <p:extLst>
      <p:ext uri="{BB962C8B-B14F-4D97-AF65-F5344CB8AC3E}">
        <p14:creationId xmlns:p14="http://schemas.microsoft.com/office/powerpoint/2010/main" val="644612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nergystar.gov/buildings/benchmark/understand_metrics/property_typ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clist.us7.list-manage.com/track/click?u=afffa58af0d1d42fee9a20e55&amp;id=4bc072fdde&amp;e=e3e89504a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leginfo.legislature.ca.gov/faces/codes_displayText.xhtml?lawCode=WAT&amp;division=6.&amp;title=&amp;part=2.55.&amp;chapter=9.&amp;articl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leginfo.legislature.ca.gov/faces/codes_displayText.xhtml?lawCode=WAT&amp;division=6.&amp;title=&amp;part=2.55.&amp;chapter=9.&amp;article=#:~:text=10609.,water%20had%20been%20used%20efficiently.#:~:text=10609.,water%20had%20been%20used%20efficiently.#################:~:text=10609.,water%20had%20been%20used%20efficiently.#:~:text=10609.,water%20had%20been%20used%20efficiently.###############"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Source Sans Pro" panose="020B0503030403020204" pitchFamily="34" charset="0"/>
              </a:rPr>
              <a:t>SIERRA</a:t>
            </a:r>
            <a:endParaRPr lang="en-US" dirty="0"/>
          </a:p>
        </p:txBody>
      </p:sp>
      <p:sp>
        <p:nvSpPr>
          <p:cNvPr id="4" name="Slide Number Placeholder 3"/>
          <p:cNvSpPr>
            <a:spLocks noGrp="1"/>
          </p:cNvSpPr>
          <p:nvPr>
            <p:ph type="sldNum" sz="quarter" idx="5"/>
          </p:nvPr>
        </p:nvSpPr>
        <p:spPr/>
        <p:txBody>
          <a:bodyPr/>
          <a:lstStyle/>
          <a:p>
            <a:fld id="{C62B45CB-A669-441B-AB37-C522B3F638E6}" type="slidenum">
              <a:rPr lang="en-US" smtClean="0"/>
              <a:t>1</a:t>
            </a:fld>
            <a:endParaRPr lang="en-US"/>
          </a:p>
        </p:txBody>
      </p:sp>
    </p:spTree>
    <p:extLst>
      <p:ext uri="{BB962C8B-B14F-4D97-AF65-F5344CB8AC3E}">
        <p14:creationId xmlns:p14="http://schemas.microsoft.com/office/powerpoint/2010/main" val="186214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111111"/>
                </a:solidFill>
                <a:effectLst/>
                <a:latin typeface="Source Sans Pro" panose="020B0503030403020204" pitchFamily="34" charset="0"/>
              </a:rPr>
              <a:t>SIERRA</a:t>
            </a:r>
          </a:p>
          <a:p>
            <a:pPr algn="l">
              <a:buFont typeface="+mj-lt"/>
              <a:buNone/>
            </a:pPr>
            <a:r>
              <a:rPr lang="en-US" b="0" i="0" dirty="0">
                <a:solidFill>
                  <a:srgbClr val="000000"/>
                </a:solidFill>
                <a:effectLst/>
                <a:latin typeface="var(--main-font)"/>
              </a:rPr>
              <a:t>The standard is a Landscape Efficiency Factor </a:t>
            </a:r>
          </a:p>
          <a:p>
            <a:pPr algn="l">
              <a:buFont typeface="+mj-lt"/>
              <a:buNone/>
            </a:pPr>
            <a:r>
              <a:rPr lang="en-US" b="0" i="0" dirty="0">
                <a:solidFill>
                  <a:srgbClr val="000000"/>
                </a:solidFill>
                <a:effectLst/>
                <a:latin typeface="var(--main-font)"/>
              </a:rPr>
              <a:t>The lower the standard, the less supplier-delivered water would be budgeted for outdoor use.</a:t>
            </a:r>
          </a:p>
          <a:p>
            <a:pPr algn="l">
              <a:buFont typeface="+mj-lt"/>
              <a:buNone/>
            </a:pPr>
            <a:endParaRPr lang="en-US" b="0" i="0" dirty="0">
              <a:solidFill>
                <a:srgbClr val="000000"/>
              </a:solidFill>
              <a:effectLst/>
              <a:latin typeface="var(--main-font)"/>
            </a:endParaRPr>
          </a:p>
          <a:p>
            <a:pPr algn="l">
              <a:buFont typeface="+mj-lt"/>
              <a:buNone/>
            </a:pPr>
            <a:r>
              <a:rPr lang="en-US" b="0" i="0" dirty="0">
                <a:solidFill>
                  <a:srgbClr val="000000"/>
                </a:solidFill>
                <a:effectLst/>
                <a:latin typeface="var(--main-font)"/>
              </a:rPr>
              <a:t>The LEF is a factor used to indicate the amount of water a supplier may need to deliver to maintain healthy and efficient landscapes across the supplier’s service area. A higher LEF value would correspond to higher water-using, less efficiently irrigated landscapes; a lower LEF value would correspond to lower water-using, more efficiently irrigated landscapes. Under the State Water Board staff proposal, the long-term standard (2035 and onwards) for residential outdoor water use would be an LEF of 55%</a:t>
            </a:r>
          </a:p>
          <a:p>
            <a:pPr algn="l">
              <a:buFont typeface="+mj-lt"/>
              <a:buNone/>
            </a:pPr>
            <a:endParaRPr lang="en-US" b="0" i="0" dirty="0">
              <a:solidFill>
                <a:srgbClr val="000000"/>
              </a:solidFill>
              <a:effectLst/>
              <a:latin typeface="var(--main-font)"/>
            </a:endParaRPr>
          </a:p>
          <a:p>
            <a:pPr algn="l">
              <a:buFont typeface="+mj-lt"/>
              <a:buAutoNum type="arabicPeriod"/>
            </a:pPr>
            <a:r>
              <a:rPr lang="en-US" b="0" i="0" dirty="0">
                <a:solidFill>
                  <a:srgbClr val="000000"/>
                </a:solidFill>
                <a:effectLst/>
                <a:latin typeface="var(--main-font)"/>
              </a:rPr>
              <a:t>ETF lowered from 0.63 to 0.</a:t>
            </a:r>
            <a:r>
              <a:rPr lang="en-US" b="1" i="0" dirty="0">
                <a:solidFill>
                  <a:srgbClr val="000000"/>
                </a:solidFill>
                <a:effectLst/>
                <a:latin typeface="var(--main-font)"/>
              </a:rPr>
              <a:t>55 </a:t>
            </a:r>
            <a:r>
              <a:rPr lang="en-US" b="0" i="0" dirty="0">
                <a:solidFill>
                  <a:srgbClr val="000000"/>
                </a:solidFill>
                <a:effectLst/>
                <a:latin typeface="var(--main-font)"/>
              </a:rPr>
              <a:t>(Landscape Efficiency Factor or LEF of 55%) beginning Oct. 1, 2035.</a:t>
            </a:r>
          </a:p>
          <a:p>
            <a:pPr algn="l">
              <a:buFont typeface="+mj-lt"/>
              <a:buAutoNum type="arabicPeriod"/>
            </a:pPr>
            <a:r>
              <a:rPr lang="en-US" b="1" i="0" dirty="0">
                <a:solidFill>
                  <a:srgbClr val="000000"/>
                </a:solidFill>
                <a:effectLst/>
                <a:latin typeface="var(--main-font)"/>
              </a:rPr>
              <a:t>No automatic 20% buffer for Irrigable-Not-Irrigated (INI) landscape area</a:t>
            </a:r>
            <a:r>
              <a:rPr lang="en-US" b="0" i="0" dirty="0">
                <a:solidFill>
                  <a:srgbClr val="000000"/>
                </a:solidFill>
                <a:effectLst/>
                <a:latin typeface="var(--main-font)"/>
              </a:rPr>
              <a:t>. Rather, up to 20% of INI can be factored into the residential outdoor water budget only “if the supplier demonstrates that those INI areas have come under irrigation”. This differs from the Department’s recommendation that the INI buffer be automatically included.</a:t>
            </a:r>
          </a:p>
          <a:p>
            <a:pPr algn="l">
              <a:buFont typeface="+mj-lt"/>
              <a:buAutoNum type="arabicPeriod"/>
            </a:pPr>
            <a:r>
              <a:rPr lang="en-US" b="1" i="0" dirty="0">
                <a:solidFill>
                  <a:srgbClr val="000000"/>
                </a:solidFill>
                <a:effectLst/>
                <a:latin typeface="var(--main-font)"/>
              </a:rPr>
              <a:t>Residential Special Landscape Areas (SLAs) will be granted an ETF of 1.0</a:t>
            </a:r>
            <a:r>
              <a:rPr lang="en-US" b="0" i="0" dirty="0">
                <a:solidFill>
                  <a:srgbClr val="000000"/>
                </a:solidFill>
                <a:effectLst/>
                <a:latin typeface="var(--main-font)"/>
              </a:rPr>
              <a:t> for use in calculating the residential outdoor water budget. This includes residential SLAs irrigated with recycled water. Areas planted with </a:t>
            </a:r>
            <a:r>
              <a:rPr lang="en-US" b="1" i="0" dirty="0">
                <a:solidFill>
                  <a:srgbClr val="000000"/>
                </a:solidFill>
                <a:effectLst/>
                <a:latin typeface="var(--main-font)"/>
              </a:rPr>
              <a:t>non-functional turf</a:t>
            </a:r>
            <a:r>
              <a:rPr lang="en-US" b="0" i="0" dirty="0">
                <a:solidFill>
                  <a:srgbClr val="000000"/>
                </a:solidFill>
                <a:effectLst/>
                <a:latin typeface="var(--main-font)"/>
              </a:rPr>
              <a:t> are not considered SLAs.</a:t>
            </a:r>
            <a:endParaRPr lang="en-US" dirty="0"/>
          </a:p>
          <a:p>
            <a:endParaRPr lang="en-US" dirty="0"/>
          </a:p>
          <a:p>
            <a:r>
              <a:rPr lang="en-US" dirty="0"/>
              <a:t>Irrigable Irrigated (II) landscape areas include healthy vegetation, somewhat unhealthy vegetation (e.g., brown lawns), and non-vegetative features, such as the rows between irrigated trees and features on or between vegetated areas (e.g., mulch, rocks, gravel, or weed blocking fabric; patches of bare earth; cars, trampolines, or other movable objects). ·Irrigable Not Irrigated (INI) landscape area includes very unhealthy vegetation (e.g., brown or leafless plants) and areas that are not currently being irrigated, but were irrigated in the past or may be irrigated in the future. ·Not Irrigated (NI) areas refer to residential landscapes that are not being irrigated and are unlikely to be in the foreseeable future (e.g., undeveloped or less developed areas; or hardscapes that cannot grow plants or hold water).</a:t>
            </a:r>
          </a:p>
          <a:p>
            <a:r>
              <a:rPr lang="en-US" dirty="0"/>
              <a:t>In its recommendations to the State Water Board, DWR proposed that the residential outdoor standard be applied to all Irrigable Irrigated areas and 20 percent of Irrigable Not Irrigated area in a supplier’s service area. DWR refers to the 20 percent of INI as an “INI buffer.” Under the proposed regulation, a supplier would calculate their residential outdoor water use budget by applying the standard to Irrigable Irrigated area, plus up to 20 percent of the INI buffer, if the supplier demonstrates those INI areas have come under irrigation. This differs from the Department’s recommendation that the INI buffer be automatically included. </a:t>
            </a:r>
          </a:p>
          <a:p>
            <a:endParaRPr lang="en-US" dirty="0"/>
          </a:p>
        </p:txBody>
      </p:sp>
      <p:sp>
        <p:nvSpPr>
          <p:cNvPr id="4" name="Slide Number Placeholder 3"/>
          <p:cNvSpPr>
            <a:spLocks noGrp="1"/>
          </p:cNvSpPr>
          <p:nvPr>
            <p:ph type="sldNum" sz="quarter" idx="5"/>
          </p:nvPr>
        </p:nvSpPr>
        <p:spPr/>
        <p:txBody>
          <a:bodyPr/>
          <a:lstStyle/>
          <a:p>
            <a:fld id="{0B9C9086-05C9-4D87-99FA-729C2689B056}" type="slidenum">
              <a:rPr lang="en-US" smtClean="0"/>
              <a:t>11</a:t>
            </a:fld>
            <a:endParaRPr lang="en-US"/>
          </a:p>
        </p:txBody>
      </p:sp>
    </p:spTree>
    <p:extLst>
      <p:ext uri="{BB962C8B-B14F-4D97-AF65-F5344CB8AC3E}">
        <p14:creationId xmlns:p14="http://schemas.microsoft.com/office/powerpoint/2010/main" val="388992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Source Sans Pro" panose="020B0503030403020204" pitchFamily="34" charset="0"/>
              </a:rPr>
              <a:t>SIERRA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var(--main-font)"/>
              </a:rPr>
              <a:t>Residential Special Landscape Areas (SLAs) will be granted an ETF of 1.0</a:t>
            </a:r>
            <a:r>
              <a:rPr lang="en-US" b="0" i="0" dirty="0">
                <a:solidFill>
                  <a:srgbClr val="000000"/>
                </a:solidFill>
                <a:effectLst/>
                <a:latin typeface="var(--main-font)"/>
              </a:rPr>
              <a:t> for use in calculating the residential outdoor water budget. This includes residential SLAs irrigated with recycled water. Areas planted with </a:t>
            </a:r>
            <a:r>
              <a:rPr lang="en-US" b="1" i="0" dirty="0">
                <a:solidFill>
                  <a:srgbClr val="000000"/>
                </a:solidFill>
                <a:effectLst/>
                <a:latin typeface="var(--main-font)"/>
              </a:rPr>
              <a:t>non-functional turf</a:t>
            </a:r>
            <a:r>
              <a:rPr lang="en-US" b="0" i="0" dirty="0">
                <a:solidFill>
                  <a:srgbClr val="000000"/>
                </a:solidFill>
                <a:effectLst/>
                <a:latin typeface="var(--main-font)"/>
              </a:rPr>
              <a:t> are not considered SLAs.</a:t>
            </a:r>
          </a:p>
          <a:p>
            <a:endParaRPr lang="en-US" dirty="0"/>
          </a:p>
        </p:txBody>
      </p:sp>
      <p:sp>
        <p:nvSpPr>
          <p:cNvPr id="4" name="Slide Number Placeholder 3"/>
          <p:cNvSpPr>
            <a:spLocks noGrp="1"/>
          </p:cNvSpPr>
          <p:nvPr>
            <p:ph type="sldNum" sz="quarter" idx="5"/>
          </p:nvPr>
        </p:nvSpPr>
        <p:spPr/>
        <p:txBody>
          <a:bodyPr/>
          <a:lstStyle/>
          <a:p>
            <a:fld id="{0B9C9086-05C9-4D87-99FA-729C2689B056}" type="slidenum">
              <a:rPr lang="en-US" smtClean="0"/>
              <a:t>12</a:t>
            </a:fld>
            <a:endParaRPr lang="en-US"/>
          </a:p>
        </p:txBody>
      </p:sp>
    </p:spTree>
    <p:extLst>
      <p:ext uri="{BB962C8B-B14F-4D97-AF65-F5344CB8AC3E}">
        <p14:creationId xmlns:p14="http://schemas.microsoft.com/office/powerpoint/2010/main" val="3685634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SIERRA</a:t>
            </a:r>
          </a:p>
        </p:txBody>
      </p:sp>
      <p:sp>
        <p:nvSpPr>
          <p:cNvPr id="4" name="Slide Number Placeholder 3"/>
          <p:cNvSpPr>
            <a:spLocks noGrp="1"/>
          </p:cNvSpPr>
          <p:nvPr>
            <p:ph type="sldNum" sz="quarter" idx="5"/>
          </p:nvPr>
        </p:nvSpPr>
        <p:spPr/>
        <p:txBody>
          <a:bodyPr/>
          <a:lstStyle/>
          <a:p>
            <a:fld id="{C62B45CB-A669-441B-AB37-C522B3F638E6}" type="slidenum">
              <a:rPr lang="en-US" smtClean="0"/>
              <a:t>13</a:t>
            </a:fld>
            <a:endParaRPr lang="en-US"/>
          </a:p>
        </p:txBody>
      </p:sp>
    </p:spTree>
    <p:extLst>
      <p:ext uri="{BB962C8B-B14F-4D97-AF65-F5344CB8AC3E}">
        <p14:creationId xmlns:p14="http://schemas.microsoft.com/office/powerpoint/2010/main" val="1127025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Source Sans Pro" panose="020B0503030403020204" pitchFamily="34" charset="0"/>
              </a:rPr>
              <a:t>SIERRA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Source Sans Pro" panose="020B0503030403020204" pitchFamily="34" charset="0"/>
              </a:rPr>
              <a:t>Evapotranspiration Adjustment Factor</a:t>
            </a:r>
            <a:r>
              <a:rPr lang="en-US" b="0" i="0" dirty="0">
                <a:solidFill>
                  <a:srgbClr val="000000"/>
                </a:solidFill>
                <a:effectLst/>
                <a:latin typeface="var(--main-font)"/>
              </a:rPr>
              <a:t>= Plant Factor/Irrigation Efficiency </a:t>
            </a:r>
            <a:endParaRPr lang="en-US" b="0" i="0" dirty="0">
              <a:solidFill>
                <a:srgbClr val="111111"/>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C62B45CB-A669-441B-AB37-C522B3F638E6}" type="slidenum">
              <a:rPr lang="en-US" smtClean="0"/>
              <a:t>14</a:t>
            </a:fld>
            <a:endParaRPr lang="en-US"/>
          </a:p>
        </p:txBody>
      </p:sp>
    </p:spTree>
    <p:extLst>
      <p:ext uri="{BB962C8B-B14F-4D97-AF65-F5344CB8AC3E}">
        <p14:creationId xmlns:p14="http://schemas.microsoft.com/office/powerpoint/2010/main" val="2964284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C62B45CB-A669-441B-AB37-C522B3F638E6}" type="slidenum">
              <a:rPr lang="en-US" smtClean="0"/>
              <a:t>15</a:t>
            </a:fld>
            <a:endParaRPr lang="en-US"/>
          </a:p>
        </p:txBody>
      </p:sp>
    </p:spTree>
    <p:extLst>
      <p:ext uri="{BB962C8B-B14F-4D97-AF65-F5344CB8AC3E}">
        <p14:creationId xmlns:p14="http://schemas.microsoft.com/office/powerpoint/2010/main" val="2511659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r>
              <a:rPr lang="en-US" dirty="0"/>
              <a:t>What is a BMP</a:t>
            </a:r>
          </a:p>
          <a:p>
            <a:endParaRPr lang="en-US" dirty="0"/>
          </a:p>
          <a:p>
            <a:r>
              <a:rPr lang="en-US" dirty="0"/>
              <a:t>They ignored our recommendations for CII BMPs</a:t>
            </a:r>
          </a:p>
          <a:p>
            <a:endParaRPr lang="en-US" dirty="0"/>
          </a:p>
          <a:p>
            <a:r>
              <a:rPr lang="en-US" dirty="0"/>
              <a:t>Performance measures do not include process water. </a:t>
            </a:r>
          </a:p>
          <a:p>
            <a:endParaRPr lang="en-US" dirty="0"/>
          </a:p>
          <a:p>
            <a:r>
              <a:rPr lang="en-US" dirty="0"/>
              <a:t> “Process water” means water used by industrial water users for producing a product or product content or water used for research and development. Process water includes, but is not limited to, continuous manufacturing processes, and water used for testing, cleaning, and maintaining equipment. Water used to cool machinery or buildings used in the manufacturing process or necessary to maintain product quality or chemical characteristics for product manufacturing or control rooms, data centers, laboratories, clean rooms, and other industrial facility units that are integral to the manufacturing or research and development process is process water. Water used in the manufacturing process that is necessary for complying with local, state, and federal health and safety laws, and is not incidental water, is process water. Process water does not mean incidental water uses.</a:t>
            </a:r>
          </a:p>
        </p:txBody>
      </p:sp>
      <p:sp>
        <p:nvSpPr>
          <p:cNvPr id="4" name="Slide Number Placeholder 3"/>
          <p:cNvSpPr>
            <a:spLocks noGrp="1"/>
          </p:cNvSpPr>
          <p:nvPr>
            <p:ph type="sldNum" sz="quarter" idx="5"/>
          </p:nvPr>
        </p:nvSpPr>
        <p:spPr/>
        <p:txBody>
          <a:bodyPr/>
          <a:lstStyle/>
          <a:p>
            <a:fld id="{C62B45CB-A669-441B-AB37-C522B3F638E6}" type="slidenum">
              <a:rPr lang="en-US" smtClean="0"/>
              <a:t>16</a:t>
            </a:fld>
            <a:endParaRPr lang="en-US"/>
          </a:p>
        </p:txBody>
      </p:sp>
    </p:spTree>
    <p:extLst>
      <p:ext uri="{BB962C8B-B14F-4D97-AF65-F5344CB8AC3E}">
        <p14:creationId xmlns:p14="http://schemas.microsoft.com/office/powerpoint/2010/main" val="3425554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pPr algn="l">
              <a:buFont typeface="+mj-lt"/>
              <a:buAutoNum type="arabicPeriod"/>
            </a:pPr>
            <a:r>
              <a:rPr lang="en-US" b="1" i="0" dirty="0">
                <a:solidFill>
                  <a:srgbClr val="000000"/>
                </a:solidFill>
                <a:effectLst/>
                <a:latin typeface="var(--main-font)"/>
              </a:rPr>
              <a:t>CII Classification</a:t>
            </a:r>
            <a:r>
              <a:rPr lang="en-US" b="0" i="0" dirty="0">
                <a:solidFill>
                  <a:srgbClr val="000000"/>
                </a:solidFill>
                <a:effectLst/>
                <a:latin typeface="var(--main-font)"/>
              </a:rPr>
              <a:t> would utilize </a:t>
            </a:r>
            <a:r>
              <a:rPr lang="en-US" b="1" i="0" dirty="0">
                <a:solidFill>
                  <a:srgbClr val="000000"/>
                </a:solidFill>
                <a:effectLst/>
                <a:latin typeface="var(--main-font)"/>
              </a:rPr>
              <a:t>18 categories</a:t>
            </a:r>
            <a:r>
              <a:rPr lang="en-US" b="0" i="0" dirty="0">
                <a:solidFill>
                  <a:srgbClr val="000000"/>
                </a:solidFill>
                <a:effectLst/>
                <a:latin typeface="var(--main-font)"/>
              </a:rPr>
              <a:t> from the </a:t>
            </a:r>
            <a:r>
              <a:rPr lang="en-US" b="0" i="0" dirty="0">
                <a:solidFill>
                  <a:srgbClr val="000000"/>
                </a:solidFill>
                <a:effectLst/>
                <a:latin typeface="var(--main-font)"/>
                <a:hlinkClick r:id="rId3"/>
              </a:rPr>
              <a:t>U.S. EPA’s ENERGYSTAR Portfolio Manger</a:t>
            </a:r>
            <a:r>
              <a:rPr lang="en-US" b="0" i="0" dirty="0">
                <a:solidFill>
                  <a:srgbClr val="000000"/>
                </a:solidFill>
                <a:effectLst/>
                <a:latin typeface="var(--main-font)"/>
              </a:rPr>
              <a:t> tool.</a:t>
            </a:r>
          </a:p>
          <a:p>
            <a:pPr algn="l">
              <a:buFont typeface="+mj-lt"/>
              <a:buAutoNum type="arabicPeriod"/>
            </a:pPr>
            <a:r>
              <a:rPr lang="en-US" b="0" i="0" dirty="0">
                <a:solidFill>
                  <a:srgbClr val="000000"/>
                </a:solidFill>
                <a:effectLst/>
                <a:latin typeface="var(--main-font)"/>
              </a:rPr>
              <a:t> CII Classification from DWR is 19 categories</a:t>
            </a:r>
          </a:p>
          <a:p>
            <a:endParaRPr lang="en-US" dirty="0"/>
          </a:p>
        </p:txBody>
      </p:sp>
      <p:sp>
        <p:nvSpPr>
          <p:cNvPr id="4" name="Slide Number Placeholder 3"/>
          <p:cNvSpPr>
            <a:spLocks noGrp="1"/>
          </p:cNvSpPr>
          <p:nvPr>
            <p:ph type="sldNum" sz="quarter" idx="5"/>
          </p:nvPr>
        </p:nvSpPr>
        <p:spPr/>
        <p:txBody>
          <a:bodyPr/>
          <a:lstStyle/>
          <a:p>
            <a:fld id="{C62B45CB-A669-441B-AB37-C522B3F638E6}" type="slidenum">
              <a:rPr lang="en-US" smtClean="0"/>
              <a:t>17</a:t>
            </a:fld>
            <a:endParaRPr lang="en-US"/>
          </a:p>
        </p:txBody>
      </p:sp>
    </p:spTree>
    <p:extLst>
      <p:ext uri="{BB962C8B-B14F-4D97-AF65-F5344CB8AC3E}">
        <p14:creationId xmlns:p14="http://schemas.microsoft.com/office/powerpoint/2010/main" val="3775227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r>
              <a:rPr lang="en-US" dirty="0"/>
              <a:t>https://www.energystar.gov/buildings/benchmark/understand_metrics/property_types#Education</a:t>
            </a:r>
          </a:p>
        </p:txBody>
      </p:sp>
      <p:sp>
        <p:nvSpPr>
          <p:cNvPr id="4" name="Slide Number Placeholder 3"/>
          <p:cNvSpPr>
            <a:spLocks noGrp="1"/>
          </p:cNvSpPr>
          <p:nvPr>
            <p:ph type="sldNum" sz="quarter" idx="5"/>
          </p:nvPr>
        </p:nvSpPr>
        <p:spPr/>
        <p:txBody>
          <a:bodyPr/>
          <a:lstStyle/>
          <a:p>
            <a:fld id="{C62B45CB-A669-441B-AB37-C522B3F638E6}" type="slidenum">
              <a:rPr lang="en-US" smtClean="0"/>
              <a:t>18</a:t>
            </a:fld>
            <a:endParaRPr lang="en-US"/>
          </a:p>
        </p:txBody>
      </p:sp>
    </p:spTree>
    <p:extLst>
      <p:ext uri="{BB962C8B-B14F-4D97-AF65-F5344CB8AC3E}">
        <p14:creationId xmlns:p14="http://schemas.microsoft.com/office/powerpoint/2010/main" val="3928430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endParaRPr lang="en-US" dirty="0"/>
          </a:p>
          <a:p>
            <a:r>
              <a:rPr lang="en-US" dirty="0"/>
              <a:t>Suppliers would be required to offer best management practices (BMPs) to their CII customers that meet specific criteria.</a:t>
            </a:r>
          </a:p>
          <a:p>
            <a:r>
              <a:rPr lang="en-US" dirty="0"/>
              <a:t> a. For customers that own or manage a building that is considered a “disclosable building” under the California Energy Commission’s “Benchmarking” regulation (Cal. Code Regs., tit. 20, § 1681, subd. (d)), the supplier would be required provide annual water use data in a format compatible with ENERGYSTAR’s Portfolio Manager tool. </a:t>
            </a:r>
          </a:p>
          <a:p>
            <a:r>
              <a:rPr lang="en-US" dirty="0"/>
              <a:t>b. For customers that the supplier has determined to be in the top 20 percent of water use, excluding process water, relative to other customers within their specific CII classification category (e.g., lodging), the supplier would design and implement a conservation program that includes at least one BMP (e.g., educational bill inserts) from five discrete BMP categories (e.g., Outreach, Education, and Technical Assistance). The proposed regulation specifies the BMPs categories and the specific BMPs within each category.   </a:t>
            </a:r>
          </a:p>
          <a:p>
            <a:r>
              <a:rPr lang="en-US" dirty="0"/>
              <a:t>c. For customers the supplier has determined to be in the top 2.5 percent of water use, excluding process water, relative to all its CII customers, the supplier would design and implement a conservation program that includes at least two BMPs from each of the BMP categories.</a:t>
            </a:r>
          </a:p>
          <a:p>
            <a:endParaRPr lang="en-US" dirty="0"/>
          </a:p>
          <a:p>
            <a:endParaRPr lang="en-US" dirty="0"/>
          </a:p>
        </p:txBody>
      </p:sp>
      <p:sp>
        <p:nvSpPr>
          <p:cNvPr id="4" name="Slide Number Placeholder 3"/>
          <p:cNvSpPr>
            <a:spLocks noGrp="1"/>
          </p:cNvSpPr>
          <p:nvPr>
            <p:ph type="sldNum" sz="quarter" idx="5"/>
          </p:nvPr>
        </p:nvSpPr>
        <p:spPr/>
        <p:txBody>
          <a:bodyPr/>
          <a:lstStyle/>
          <a:p>
            <a:fld id="{C62B45CB-A669-441B-AB37-C522B3F638E6}" type="slidenum">
              <a:rPr lang="en-US" smtClean="0"/>
              <a:t>19</a:t>
            </a:fld>
            <a:endParaRPr lang="en-US"/>
          </a:p>
        </p:txBody>
      </p:sp>
    </p:spTree>
    <p:extLst>
      <p:ext uri="{BB962C8B-B14F-4D97-AF65-F5344CB8AC3E}">
        <p14:creationId xmlns:p14="http://schemas.microsoft.com/office/powerpoint/2010/main" val="3364214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endParaRPr lang="en-US" dirty="0"/>
          </a:p>
          <a:p>
            <a:pPr algn="l">
              <a:buFont typeface="+mj-lt"/>
              <a:buAutoNum type="arabicPeriod"/>
            </a:pPr>
            <a:r>
              <a:rPr lang="en-US" b="0" i="0" dirty="0">
                <a:solidFill>
                  <a:srgbClr val="000000"/>
                </a:solidFill>
                <a:effectLst/>
                <a:latin typeface="var(--main-font)"/>
              </a:rPr>
              <a:t>Suppliers must provide water usage for “</a:t>
            </a:r>
            <a:r>
              <a:rPr lang="en-US" b="1" i="0" dirty="0">
                <a:solidFill>
                  <a:srgbClr val="000000"/>
                </a:solidFill>
                <a:effectLst/>
                <a:latin typeface="var(--main-font)"/>
              </a:rPr>
              <a:t> disclosable buildings</a:t>
            </a:r>
            <a:r>
              <a:rPr lang="en-US" b="0" i="0" dirty="0">
                <a:solidFill>
                  <a:srgbClr val="000000"/>
                </a:solidFill>
                <a:effectLst/>
                <a:latin typeface="var(--main-font)"/>
              </a:rPr>
              <a:t>” (per the CEC’s “Benchmarking” regulation) in a format compatible with ENERGYSTAR Portfolio Manager tool.</a:t>
            </a:r>
          </a:p>
          <a:p>
            <a:pPr algn="l">
              <a:buFont typeface="+mj-lt"/>
              <a:buAutoNum type="arabicPeriod"/>
            </a:pPr>
            <a:r>
              <a:rPr lang="en-US" b="0" i="0" dirty="0">
                <a:solidFill>
                  <a:srgbClr val="000000"/>
                </a:solidFill>
                <a:effectLst/>
                <a:latin typeface="var(--main-font)"/>
              </a:rPr>
              <a:t>Design and implement a conservation program with at least </a:t>
            </a:r>
            <a:r>
              <a:rPr lang="en-US" b="1" i="0" dirty="0">
                <a:solidFill>
                  <a:srgbClr val="000000"/>
                </a:solidFill>
                <a:effectLst/>
                <a:latin typeface="var(--main-font)"/>
              </a:rPr>
              <a:t>one BMP for the top 20% of water users</a:t>
            </a:r>
            <a:r>
              <a:rPr lang="en-US" b="0" i="0" dirty="0">
                <a:solidFill>
                  <a:srgbClr val="000000"/>
                </a:solidFill>
                <a:effectLst/>
                <a:latin typeface="var(--main-font)"/>
              </a:rPr>
              <a:t> (excluding process water) per classification category.</a:t>
            </a:r>
          </a:p>
          <a:p>
            <a:pPr algn="l">
              <a:buFont typeface="+mj-lt"/>
              <a:buAutoNum type="arabicPeriod"/>
            </a:pPr>
            <a:r>
              <a:rPr lang="en-US" b="0" i="0" dirty="0">
                <a:solidFill>
                  <a:srgbClr val="000000"/>
                </a:solidFill>
                <a:effectLst/>
                <a:latin typeface="var(--main-font)"/>
              </a:rPr>
              <a:t>Design and implement a conservation program with at least </a:t>
            </a:r>
            <a:r>
              <a:rPr lang="en-US" b="1" i="0" dirty="0">
                <a:solidFill>
                  <a:srgbClr val="000000"/>
                </a:solidFill>
                <a:effectLst/>
                <a:latin typeface="var(--main-font)"/>
              </a:rPr>
              <a:t>two BMPs for the top 2.5% of all CII water users</a:t>
            </a:r>
            <a:r>
              <a:rPr lang="en-US" b="0" i="0" dirty="0">
                <a:solidFill>
                  <a:srgbClr val="000000"/>
                </a:solidFill>
                <a:effectLst/>
                <a:latin typeface="var(--main-font)"/>
              </a:rPr>
              <a:t> (excluding process water).</a:t>
            </a:r>
          </a:p>
        </p:txBody>
      </p:sp>
      <p:sp>
        <p:nvSpPr>
          <p:cNvPr id="4" name="Slide Number Placeholder 3"/>
          <p:cNvSpPr>
            <a:spLocks noGrp="1"/>
          </p:cNvSpPr>
          <p:nvPr>
            <p:ph type="sldNum" sz="quarter" idx="5"/>
          </p:nvPr>
        </p:nvSpPr>
        <p:spPr/>
        <p:txBody>
          <a:bodyPr/>
          <a:lstStyle/>
          <a:p>
            <a:fld id="{C62B45CB-A669-441B-AB37-C522B3F638E6}" type="slidenum">
              <a:rPr lang="en-US" smtClean="0"/>
              <a:t>20</a:t>
            </a:fld>
            <a:endParaRPr lang="en-US"/>
          </a:p>
        </p:txBody>
      </p:sp>
    </p:spTree>
    <p:extLst>
      <p:ext uri="{BB962C8B-B14F-4D97-AF65-F5344CB8AC3E}">
        <p14:creationId xmlns:p14="http://schemas.microsoft.com/office/powerpoint/2010/main" val="3232292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Source Sans Pro" panose="020B0503030403020204" pitchFamily="34" charset="0"/>
              </a:rPr>
              <a:t>SIERRA</a:t>
            </a:r>
            <a:br>
              <a:rPr lang="en-US" b="0" i="0" dirty="0">
                <a:solidFill>
                  <a:srgbClr val="111111"/>
                </a:solidFill>
                <a:effectLst/>
                <a:latin typeface="Source Sans Pro" panose="020B0503030403020204" pitchFamily="34" charset="0"/>
              </a:rPr>
            </a:br>
            <a:r>
              <a:rPr lang="en-US" b="0" i="0" dirty="0">
                <a:solidFill>
                  <a:srgbClr val="111111"/>
                </a:solidFill>
                <a:effectLst/>
                <a:latin typeface="Source Sans Pro" panose="020B0503030403020204" pitchFamily="34" charset="0"/>
              </a:rPr>
              <a:t>August 2022 Administration published document called “</a:t>
            </a:r>
            <a:r>
              <a:rPr lang="en-US" b="0" i="0" u="sng" dirty="0">
                <a:solidFill>
                  <a:srgbClr val="046B99"/>
                </a:solidFill>
                <a:effectLst/>
                <a:latin typeface="Source Sans Pro" panose="020B0503030403020204" pitchFamily="34" charset="0"/>
                <a:hlinkClick r:id="rId3"/>
              </a:rPr>
              <a:t>California’s Water Supply Strategy, Adapting to a Hotter, Drier Future</a:t>
            </a:r>
            <a:r>
              <a:rPr lang="en-US" b="0" i="0" u="sng" dirty="0">
                <a:solidFill>
                  <a:srgbClr val="046B99"/>
                </a:solidFill>
                <a:effectLst/>
                <a:latin typeface="Source Sans Pro" panose="020B0503030403020204" pitchFamily="34" charset="0"/>
              </a:rPr>
              <a:t> – calls for “</a:t>
            </a:r>
            <a:r>
              <a:rPr lang="en-US" b="0" i="0" dirty="0">
                <a:solidFill>
                  <a:srgbClr val="111111"/>
                </a:solidFill>
                <a:effectLst/>
                <a:latin typeface="Source Sans Pro" panose="020B0503030403020204" pitchFamily="34" charset="0"/>
              </a:rPr>
              <a:t>Freeing up 500,000 acre-feet of water through more efficient water use and conservation, helping make up for water lost due to climate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0B9C9086-05C9-4D87-99FA-729C2689B056}" type="slidenum">
              <a:rPr lang="en-US" smtClean="0"/>
              <a:t>2</a:t>
            </a:fld>
            <a:endParaRPr lang="en-US"/>
          </a:p>
        </p:txBody>
      </p:sp>
    </p:spTree>
    <p:extLst>
      <p:ext uri="{BB962C8B-B14F-4D97-AF65-F5344CB8AC3E}">
        <p14:creationId xmlns:p14="http://schemas.microsoft.com/office/powerpoint/2010/main" val="719202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111111"/>
                </a:solidFill>
                <a:effectLst/>
                <a:latin typeface="Source Sans Pro" panose="020B0503030403020204" pitchFamily="34" charset="0"/>
              </a:rPr>
              <a:t>MICHELLE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000000"/>
                </a:solidFill>
                <a:effectLst/>
                <a:latin typeface="var(--main-font)"/>
              </a:rPr>
              <a:t>Dedicated irrigation meters (DIMs) or in-lieu technologies should be installed/employed for CII customers without a DIM and when the supplier estimates </a:t>
            </a:r>
            <a:r>
              <a:rPr lang="en-US" b="1" i="0" dirty="0">
                <a:solidFill>
                  <a:srgbClr val="000000"/>
                </a:solidFill>
                <a:effectLst/>
                <a:latin typeface="var(--main-font)"/>
              </a:rPr>
              <a:t>usage of 500 thousand gallons of water or more annually</a:t>
            </a:r>
            <a:r>
              <a:rPr lang="en-US" b="0" i="0" dirty="0">
                <a:solidFill>
                  <a:srgbClr val="000000"/>
                </a:solidFill>
                <a:effectLst/>
                <a:latin typeface="var(--main-font)"/>
              </a:rPr>
              <a:t>.</a:t>
            </a:r>
          </a:p>
          <a:p>
            <a:pPr algn="l">
              <a:buFont typeface="+mj-lt"/>
              <a:buNone/>
            </a:pPr>
            <a:endParaRPr lang="en-US" b="0" i="0" dirty="0">
              <a:solidFill>
                <a:srgbClr val="000000"/>
              </a:solidFill>
              <a:effectLst/>
              <a:latin typeface="var(--main-font)"/>
            </a:endParaRPr>
          </a:p>
          <a:p>
            <a:r>
              <a:rPr lang="en-US" dirty="0"/>
              <a:t>Suppliers would be required to install DIMs on or employ in-lieu technologies for the landscapes of CII customers that a) do not have a DIM and b) the supplier estimates using 500 million gallons of water or more annually.</a:t>
            </a:r>
          </a:p>
        </p:txBody>
      </p:sp>
      <p:sp>
        <p:nvSpPr>
          <p:cNvPr id="4" name="Slide Number Placeholder 3"/>
          <p:cNvSpPr>
            <a:spLocks noGrp="1"/>
          </p:cNvSpPr>
          <p:nvPr>
            <p:ph type="sldNum" sz="quarter" idx="5"/>
          </p:nvPr>
        </p:nvSpPr>
        <p:spPr/>
        <p:txBody>
          <a:bodyPr/>
          <a:lstStyle/>
          <a:p>
            <a:fld id="{C62B45CB-A669-441B-AB37-C522B3F638E6}" type="slidenum">
              <a:rPr lang="en-US" smtClean="0"/>
              <a:t>21</a:t>
            </a:fld>
            <a:endParaRPr lang="en-US"/>
          </a:p>
        </p:txBody>
      </p:sp>
    </p:spTree>
    <p:extLst>
      <p:ext uri="{BB962C8B-B14F-4D97-AF65-F5344CB8AC3E}">
        <p14:creationId xmlns:p14="http://schemas.microsoft.com/office/powerpoint/2010/main" val="408344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111111"/>
                </a:solidFill>
                <a:effectLst/>
                <a:latin typeface="Source Sans Pro" panose="020B0503030403020204" pitchFamily="34" charset="0"/>
              </a:rPr>
              <a:t>MICHELLE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000000"/>
                </a:solidFill>
                <a:effectLst/>
                <a:latin typeface="var(--main-font)"/>
              </a:rPr>
              <a:t>ETF lowered from 0.63 to 0.</a:t>
            </a:r>
            <a:r>
              <a:rPr lang="en-US" b="1" i="0" dirty="0">
                <a:solidFill>
                  <a:srgbClr val="000000"/>
                </a:solidFill>
                <a:effectLst/>
                <a:latin typeface="var(--main-font)"/>
              </a:rPr>
              <a:t>45</a:t>
            </a:r>
            <a:r>
              <a:rPr lang="en-US" b="0" i="0" dirty="0">
                <a:solidFill>
                  <a:srgbClr val="000000"/>
                </a:solidFill>
                <a:effectLst/>
                <a:latin typeface="var(--main-font)"/>
              </a:rPr>
              <a:t> (LEF of 45%) beginning Oct. 1, 2035.</a:t>
            </a:r>
          </a:p>
          <a:p>
            <a:pPr algn="l">
              <a:buFont typeface="+mj-lt"/>
              <a:buNone/>
            </a:pPr>
            <a:endParaRPr lang="en-US" b="0" i="0" dirty="0">
              <a:solidFill>
                <a:srgbClr val="000000"/>
              </a:solidFill>
              <a:effectLst/>
              <a:latin typeface="var(--main-font)"/>
            </a:endParaRPr>
          </a:p>
          <a:p>
            <a:pPr algn="l">
              <a:buFont typeface="+mj-lt"/>
              <a:buNone/>
            </a:pPr>
            <a:r>
              <a:rPr lang="en-US" b="0" i="0" dirty="0">
                <a:solidFill>
                  <a:srgbClr val="000000"/>
                </a:solidFill>
                <a:effectLst/>
                <a:latin typeface="var(--main-font)"/>
              </a:rPr>
              <a:t>Under the proposed regulation, suppliers will make annual progress in measuring the irrigated area of CII landscapes with Dedicated Irrigation Meters (DIMs), with all subject landscapes being measured by 2028. For landscapes they have not measured, Suppliers will continue to report “landscape irrigation” water associated with CII landscapes with DIMs to the State Water Board via the already-required electronic Annual Report (</a:t>
            </a:r>
            <a:r>
              <a:rPr lang="en-US" b="0" i="0" dirty="0" err="1">
                <a:solidFill>
                  <a:srgbClr val="000000"/>
                </a:solidFill>
                <a:effectLst/>
                <a:latin typeface="var(--main-font)"/>
              </a:rPr>
              <a:t>eAR</a:t>
            </a:r>
            <a:r>
              <a:rPr lang="en-US" b="0" i="0" dirty="0">
                <a:solidFill>
                  <a:srgbClr val="000000"/>
                </a:solidFill>
                <a:effectLst/>
                <a:latin typeface="var(--main-font)"/>
              </a:rPr>
              <a:t>). Starting in 2028, suppliers would use the standard to calculate efficient water use budgets for CII landscapes with DIMs. </a:t>
            </a:r>
            <a:endParaRPr lang="en-US" b="0" i="0" dirty="0">
              <a:solidFill>
                <a:srgbClr val="111111"/>
              </a:solidFill>
              <a:effectLst/>
              <a:latin typeface="Source Sans Pro" panose="020B0503030403020204" pitchFamily="34" charset="0"/>
            </a:endParaRPr>
          </a:p>
          <a:p>
            <a:pPr algn="l">
              <a:buFont typeface="+mj-lt"/>
              <a:buNone/>
            </a:pPr>
            <a:endParaRPr lang="en-US" b="0" i="0" dirty="0">
              <a:solidFill>
                <a:srgbClr val="000000"/>
              </a:solidFill>
              <a:effectLst/>
              <a:latin typeface="var(--main-font)"/>
            </a:endParaRPr>
          </a:p>
          <a:p>
            <a:pPr algn="l">
              <a:buFont typeface="+mj-lt"/>
              <a:buNone/>
            </a:pPr>
            <a:r>
              <a:rPr lang="en-US" sz="1800" dirty="0">
                <a:effectLst/>
                <a:latin typeface="Calibri" panose="020F0502020204030204" pitchFamily="34" charset="0"/>
                <a:ea typeface="Calibri" panose="020F0502020204030204" pitchFamily="34" charset="0"/>
              </a:rPr>
              <a:t>Department of Water Resources (DWR) is partnering with NV5 Geospatial (NV5G) to develop landscape measurement datasets for commercial, industrial, and institutional (CII) parcels. </a:t>
            </a:r>
            <a:endParaRPr lang="en-US" sz="1800" b="0" i="0" dirty="0">
              <a:solidFill>
                <a:srgbClr val="000000"/>
              </a:solidFill>
              <a:effectLst/>
              <a:latin typeface="var(--main-font)"/>
              <a:ea typeface="Calibri" panose="020F0502020204030204" pitchFamily="34" charset="0"/>
            </a:endParaRPr>
          </a:p>
          <a:p>
            <a:pPr algn="l">
              <a:buFont typeface="+mj-lt"/>
              <a:buNone/>
            </a:pPr>
            <a:endParaRPr lang="en-US" b="0" i="0" dirty="0">
              <a:solidFill>
                <a:srgbClr val="000000"/>
              </a:solidFill>
              <a:effectLst/>
              <a:latin typeface="var(--main-font)"/>
            </a:endParaRPr>
          </a:p>
          <a:p>
            <a:pPr algn="l">
              <a:buFont typeface="+mj-lt"/>
              <a:buAutoNum type="arabicPeriod"/>
            </a:pPr>
            <a:r>
              <a:rPr lang="en-US" b="0" i="0" dirty="0">
                <a:solidFill>
                  <a:srgbClr val="000000"/>
                </a:solidFill>
                <a:effectLst/>
                <a:latin typeface="var(--main-font)"/>
              </a:rPr>
              <a:t>ETF lowered from 0.63 to 0.</a:t>
            </a:r>
            <a:r>
              <a:rPr lang="en-US" b="1" i="0" dirty="0">
                <a:solidFill>
                  <a:srgbClr val="000000"/>
                </a:solidFill>
                <a:effectLst/>
                <a:latin typeface="var(--main-font)"/>
              </a:rPr>
              <a:t>45</a:t>
            </a:r>
            <a:r>
              <a:rPr lang="en-US" b="0" i="0" dirty="0">
                <a:solidFill>
                  <a:srgbClr val="000000"/>
                </a:solidFill>
                <a:effectLst/>
                <a:latin typeface="var(--main-font)"/>
              </a:rPr>
              <a:t> (LEF of 45%) beginning Oct. 1, 2035.</a:t>
            </a:r>
          </a:p>
          <a:p>
            <a:pPr algn="l">
              <a:buFont typeface="+mj-lt"/>
              <a:buAutoNum type="arabicPeriod"/>
            </a:pPr>
            <a:r>
              <a:rPr lang="en-US" b="1" i="0" dirty="0">
                <a:solidFill>
                  <a:srgbClr val="000000"/>
                </a:solidFill>
                <a:effectLst/>
                <a:latin typeface="var(--main-font)"/>
              </a:rPr>
              <a:t>All CII-DIM landscapes must be</a:t>
            </a:r>
            <a:r>
              <a:rPr lang="en-US" b="0" i="0" dirty="0">
                <a:solidFill>
                  <a:srgbClr val="000000"/>
                </a:solidFill>
                <a:effectLst/>
                <a:latin typeface="var(--main-font)"/>
              </a:rPr>
              <a:t> </a:t>
            </a:r>
            <a:r>
              <a:rPr lang="en-US" b="1" i="0" dirty="0">
                <a:solidFill>
                  <a:srgbClr val="000000"/>
                </a:solidFill>
                <a:effectLst/>
                <a:latin typeface="var(--main-font)"/>
              </a:rPr>
              <a:t>measured by 2028</a:t>
            </a:r>
            <a:r>
              <a:rPr lang="en-US" b="0" i="0" dirty="0">
                <a:solidFill>
                  <a:srgbClr val="000000"/>
                </a:solidFill>
                <a:effectLst/>
                <a:latin typeface="var(--main-font)"/>
              </a:rPr>
              <a:t>.</a:t>
            </a:r>
          </a:p>
          <a:p>
            <a:pPr algn="l">
              <a:buFont typeface="+mj-lt"/>
              <a:buAutoNum type="arabicPeriod"/>
            </a:pPr>
            <a:r>
              <a:rPr lang="en-US" b="0" i="0" dirty="0">
                <a:solidFill>
                  <a:srgbClr val="000000"/>
                </a:solidFill>
                <a:effectLst/>
                <a:latin typeface="var(--main-font)"/>
              </a:rPr>
              <a:t>Starting in 2028, suppliers will calculate their CII outdoor water budgets for those accounts with DIMs.</a:t>
            </a:r>
          </a:p>
          <a:p>
            <a:pPr algn="l">
              <a:buFont typeface="+mj-lt"/>
              <a:buAutoNum type="arabicPeriod"/>
            </a:pPr>
            <a:r>
              <a:rPr lang="en-US" b="0" i="0" dirty="0">
                <a:solidFill>
                  <a:srgbClr val="000000"/>
                </a:solidFill>
                <a:effectLst/>
                <a:latin typeface="var(--main-font)"/>
              </a:rPr>
              <a:t>CII SLAs exclude areas planted with </a:t>
            </a:r>
            <a:r>
              <a:rPr lang="en-US" b="1" i="0" dirty="0">
                <a:solidFill>
                  <a:srgbClr val="000000"/>
                </a:solidFill>
                <a:effectLst/>
                <a:latin typeface="var(--main-font)"/>
              </a:rPr>
              <a:t>non-functional turf</a:t>
            </a:r>
            <a:r>
              <a:rPr lang="en-US" b="0" i="0" dirty="0">
                <a:solidFill>
                  <a:srgbClr val="000000"/>
                </a:solidFill>
                <a:effectLst/>
                <a:latin typeface="var(--main-font)"/>
              </a:rPr>
              <a:t>.  In addition to Model Water Efficient Landscape Ordinance (MWELO) SLAs, CII-DIM SLAs will also include:</a:t>
            </a:r>
          </a:p>
          <a:p>
            <a:pPr marL="742950" lvl="1" indent="-285750" algn="l">
              <a:buFont typeface="+mj-lt"/>
              <a:buAutoNum type="arabicPeriod"/>
            </a:pPr>
            <a:r>
              <a:rPr lang="en-US" b="0" i="0" dirty="0">
                <a:solidFill>
                  <a:srgbClr val="000000"/>
                </a:solidFill>
                <a:effectLst/>
                <a:latin typeface="var(--main-font)"/>
              </a:rPr>
              <a:t>Bioengineered sloped</a:t>
            </a:r>
          </a:p>
          <a:p>
            <a:pPr marL="742950" lvl="1" indent="-285750" algn="l">
              <a:buFont typeface="+mj-lt"/>
              <a:buAutoNum type="arabicPeriod"/>
            </a:pPr>
            <a:r>
              <a:rPr lang="en-US" b="0" i="0" dirty="0">
                <a:solidFill>
                  <a:srgbClr val="000000"/>
                </a:solidFill>
                <a:effectLst/>
                <a:latin typeface="var(--main-font)"/>
              </a:rPr>
              <a:t>Ponds for recreation or for sustaining wildlife</a:t>
            </a:r>
          </a:p>
          <a:p>
            <a:pPr marL="742950" lvl="1" indent="-285750" algn="l">
              <a:buFont typeface="+mj-lt"/>
              <a:buAutoNum type="arabicPeriod"/>
            </a:pPr>
            <a:r>
              <a:rPr lang="en-US" b="0" i="0" dirty="0">
                <a:solidFill>
                  <a:srgbClr val="000000"/>
                </a:solidFill>
                <a:effectLst/>
                <a:latin typeface="var(--main-font)"/>
              </a:rPr>
              <a:t>Public swimming pools</a:t>
            </a:r>
          </a:p>
          <a:p>
            <a:pPr marL="742950" lvl="1" indent="-285750" algn="l">
              <a:buFont typeface="+mj-lt"/>
              <a:buAutoNum type="arabicPeriod"/>
            </a:pPr>
            <a:r>
              <a:rPr lang="en-US" b="0" i="0" dirty="0">
                <a:solidFill>
                  <a:srgbClr val="000000"/>
                </a:solidFill>
                <a:effectLst/>
                <a:latin typeface="var(--main-font)"/>
              </a:rPr>
              <a:t>Existing plant collections</a:t>
            </a:r>
          </a:p>
          <a:p>
            <a:pPr marL="742950" lvl="1" indent="-285750" algn="l">
              <a:buFont typeface="+mj-lt"/>
              <a:buAutoNum type="arabicPeriod"/>
            </a:pPr>
            <a:r>
              <a:rPr lang="en-US" b="0" i="0" dirty="0">
                <a:solidFill>
                  <a:srgbClr val="000000"/>
                </a:solidFill>
                <a:effectLst/>
                <a:latin typeface="var(--main-font)"/>
              </a:rPr>
              <a:t>Botanical gardens and arboretums</a:t>
            </a:r>
          </a:p>
          <a:p>
            <a:pPr marL="742950" lvl="1" indent="-285750" algn="l">
              <a:buFont typeface="+mj-lt"/>
              <a:buAutoNum type="arabicPeriod"/>
            </a:pPr>
            <a:r>
              <a:rPr lang="en-US" b="0" i="0" dirty="0">
                <a:solidFill>
                  <a:srgbClr val="000000"/>
                </a:solidFill>
                <a:effectLst/>
                <a:latin typeface="var(--main-font)"/>
              </a:rPr>
              <a:t>Cemeteries built before 2015</a:t>
            </a:r>
          </a:p>
          <a:p>
            <a:pPr marL="0" marR="0"/>
            <a:r>
              <a:rPr lang="en-US" sz="1800" dirty="0">
                <a:effectLst/>
                <a:latin typeface="Calibri" panose="020F0502020204030204" pitchFamily="34" charset="0"/>
                <a:ea typeface="Calibri" panose="020F0502020204030204" pitchFamily="34" charset="0"/>
              </a:rPr>
              <a:t>DWR’s CII-LAM-LUCD study will use remote sensing and developed analytical processes to both map the detailed arrangement of irrigated features and further the landscape classification of urban retail water suppliers’ CII landscape features, including a delineation of functional and non-functional turf.</a:t>
            </a:r>
          </a:p>
          <a:p>
            <a:pPr marL="0" marR="0"/>
            <a:r>
              <a:rPr lang="en-US" sz="1800" dirty="0">
                <a:effectLst/>
                <a:latin typeface="Calibri" panose="020F0502020204030204" pitchFamily="34" charset="0"/>
                <a:ea typeface="Calibri" panose="020F0502020204030204" pitchFamily="34" charset="0"/>
              </a:rPr>
              <a:t>This effort will:</a:t>
            </a:r>
          </a:p>
          <a:p>
            <a:pPr marL="342900" marR="0" lvl="0" indent="-342900">
              <a:spcBef>
                <a:spcPts val="0"/>
              </a:spcBef>
              <a:spcAft>
                <a:spcPts val="0"/>
              </a:spcAft>
              <a:buFont typeface="+mj-lt"/>
              <a:buAutoNum type="arabicPeriod"/>
              <a:tabLst>
                <a:tab pos="457200" algn="l"/>
              </a:tabLst>
            </a:pPr>
            <a:r>
              <a:rPr lang="en-US" sz="1800" b="1" dirty="0">
                <a:effectLst/>
                <a:latin typeface="Calibri" panose="020F0502020204030204" pitchFamily="34" charset="0"/>
                <a:ea typeface="Times New Roman" panose="02020603050405020304" pitchFamily="18" charset="0"/>
              </a:rPr>
              <a:t>Provide </a:t>
            </a:r>
            <a:r>
              <a:rPr lang="en-US" sz="1800" b="1" dirty="0">
                <a:solidFill>
                  <a:srgbClr val="000000"/>
                </a:solidFill>
                <a:effectLst/>
                <a:latin typeface="Calibri" panose="020F0502020204030204" pitchFamily="34" charset="0"/>
                <a:ea typeface="Times New Roman" panose="02020603050405020304" pitchFamily="18" charset="0"/>
              </a:rPr>
              <a:t>irrigated landscape areas</a:t>
            </a:r>
            <a:r>
              <a:rPr lang="en-US" sz="1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that will support districts mapping their dedicated irrigation meter (DIM) and CII parcels with large landscapes currently served by mixed-use meters.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800" dirty="0">
                <a:effectLst/>
                <a:latin typeface="Calibri" panose="020F0502020204030204" pitchFamily="34" charset="0"/>
                <a:ea typeface="Times New Roman" panose="02020603050405020304" pitchFamily="18" charset="0"/>
              </a:rPr>
              <a:t>Provide location-specific data (instead of parcel-level summaries) with more detailed classifications than the residential LAM.</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800" dirty="0">
                <a:effectLst/>
                <a:latin typeface="Calibri" panose="020F0502020204030204" pitchFamily="34" charset="0"/>
                <a:ea typeface="Times New Roman" panose="02020603050405020304" pitchFamily="18" charset="0"/>
              </a:rPr>
              <a:t>Provide </a:t>
            </a:r>
            <a:r>
              <a:rPr lang="en-US" sz="1800" b="1" dirty="0">
                <a:effectLst/>
                <a:latin typeface="Calibri" panose="020F0502020204030204" pitchFamily="34" charset="0"/>
                <a:ea typeface="Times New Roman" panose="02020603050405020304" pitchFamily="18" charset="0"/>
              </a:rPr>
              <a:t>estimates </a:t>
            </a:r>
            <a:r>
              <a:rPr lang="en-US" sz="1800" dirty="0">
                <a:effectLst/>
                <a:latin typeface="Calibri" panose="020F0502020204030204" pitchFamily="34" charset="0"/>
                <a:ea typeface="Times New Roman" panose="02020603050405020304" pitchFamily="18" charset="0"/>
              </a:rPr>
              <a:t>of CII and residential parkway strip landscape area.</a:t>
            </a:r>
            <a:endParaRPr lang="en-US" sz="1800" dirty="0">
              <a:effectLst/>
              <a:latin typeface="Calibri" panose="020F0502020204030204" pitchFamily="34" charset="0"/>
              <a:ea typeface="Calibri" panose="020F0502020204030204" pitchFamily="34" charset="0"/>
            </a:endParaRPr>
          </a:p>
          <a:p>
            <a:pPr marL="0" marR="0"/>
            <a:r>
              <a:rPr lang="en-US" sz="1800" u="sng" dirty="0">
                <a:effectLst/>
                <a:latin typeface="Calibri" panose="020F0502020204030204" pitchFamily="34" charset="0"/>
                <a:ea typeface="Calibri" panose="020F0502020204030204" pitchFamily="34" charset="0"/>
              </a:rPr>
              <a:t>Schedule:</a:t>
            </a:r>
            <a:endParaRPr lang="en-US" sz="1800" dirty="0">
              <a:effectLst/>
              <a:latin typeface="Calibri" panose="020F0502020204030204" pitchFamily="34" charset="0"/>
              <a:ea typeface="Calibri" panose="020F0502020204030204" pitchFamily="34" charset="0"/>
            </a:endParaRPr>
          </a:p>
          <a:p>
            <a:pPr marL="0" marR="0"/>
            <a:r>
              <a:rPr lang="en-US" sz="1800" b="1" dirty="0">
                <a:effectLst/>
                <a:latin typeface="Calibri" panose="020F0502020204030204" pitchFamily="34" charset="0"/>
                <a:ea typeface="Calibri" panose="020F0502020204030204" pitchFamily="34" charset="0"/>
              </a:rPr>
              <a:t>Portions of the mapped CII-LAM-LUCD dataset are expected to be delivered to DWR starting in the fall of 2023. The analysis of additional portions of the mapped CII-LAM-LUCD will be delivered on a monthly basis with data being released through the summer of 2026.</a:t>
            </a:r>
            <a:endParaRPr lang="en-US" sz="1800" dirty="0">
              <a:effectLst/>
              <a:latin typeface="Calibri" panose="020F0502020204030204" pitchFamily="34" charset="0"/>
              <a:ea typeface="Calibri" panose="020F0502020204030204" pitchFamily="34" charset="0"/>
            </a:endParaRPr>
          </a:p>
          <a:p>
            <a:pPr marL="0" marR="0"/>
            <a:r>
              <a:rPr lang="en-US" sz="1800" u="sng" dirty="0">
                <a:effectLst/>
                <a:latin typeface="Calibri" panose="020F0502020204030204" pitchFamily="34" charset="0"/>
                <a:ea typeface="Calibri" panose="020F0502020204030204" pitchFamily="34" charset="0"/>
              </a:rPr>
              <a:t>The data being provided: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The CII-LAM-LUCD effort for all urban retail water suppliers, including CII parkway strips, will use 2020 1-ft, 4-band imagery. This CII dataset will be different than the Residential LAM because it will provide the individual landscape feature polygons allowing water suppliers to align landscape features with mixed-use meter or dedicated meter irrigation areas or other necessary boundary conditions.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Since the residential LAM data did not include the landscape area of residential ‘parkway strips’ the CII-LAM-LUCD will also provide a landscape area for residential properties that could be irrigated by residential landowners that fall outside their property lines (parkway strips). Residential parkway strip analysis for most urban retail water suppliers will be based on 2018 LAM data except for the 20 urban retail water suppliers that were updated to the residential LAM 2020 imagery.</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New and recently identified urban retail water suppliers will be provided residential LAM, CII-LAM-LUCD, and all parkway strip data based on 2020 1-ft, 4-band imagery.</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62B45CB-A669-441B-AB37-C522B3F638E6}" type="slidenum">
              <a:rPr lang="en-US" smtClean="0"/>
              <a:t>22</a:t>
            </a:fld>
            <a:endParaRPr lang="en-US"/>
          </a:p>
        </p:txBody>
      </p:sp>
    </p:spTree>
    <p:extLst>
      <p:ext uri="{BB962C8B-B14F-4D97-AF65-F5344CB8AC3E}">
        <p14:creationId xmlns:p14="http://schemas.microsoft.com/office/powerpoint/2010/main" val="1695934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r>
              <a:rPr lang="en-US" dirty="0"/>
              <a:t>For both residential areas and CII landscapes with DIMs, areas planted with nonfunctional turf would not be considered SLAs</a:t>
            </a:r>
          </a:p>
        </p:txBody>
      </p:sp>
      <p:sp>
        <p:nvSpPr>
          <p:cNvPr id="4" name="Slide Number Placeholder 3"/>
          <p:cNvSpPr>
            <a:spLocks noGrp="1"/>
          </p:cNvSpPr>
          <p:nvPr>
            <p:ph type="sldNum" sz="quarter" idx="5"/>
          </p:nvPr>
        </p:nvSpPr>
        <p:spPr/>
        <p:txBody>
          <a:bodyPr/>
          <a:lstStyle/>
          <a:p>
            <a:fld id="{C62B45CB-A669-441B-AB37-C522B3F638E6}" type="slidenum">
              <a:rPr lang="en-US" smtClean="0"/>
              <a:t>23</a:t>
            </a:fld>
            <a:endParaRPr lang="en-US"/>
          </a:p>
        </p:txBody>
      </p:sp>
    </p:spTree>
    <p:extLst>
      <p:ext uri="{BB962C8B-B14F-4D97-AF65-F5344CB8AC3E}">
        <p14:creationId xmlns:p14="http://schemas.microsoft.com/office/powerpoint/2010/main" val="794253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C62B45CB-A669-441B-AB37-C522B3F638E6}" type="slidenum">
              <a:rPr lang="en-US" smtClean="0"/>
              <a:t>24</a:t>
            </a:fld>
            <a:endParaRPr lang="en-US"/>
          </a:p>
        </p:txBody>
      </p:sp>
    </p:spTree>
    <p:extLst>
      <p:ext uri="{BB962C8B-B14F-4D97-AF65-F5344CB8AC3E}">
        <p14:creationId xmlns:p14="http://schemas.microsoft.com/office/powerpoint/2010/main" val="1926501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Source Sans Pro" panose="020B0503030403020204" pitchFamily="34" charset="0"/>
              </a:rPr>
              <a:t>SIERRA</a:t>
            </a:r>
            <a:endParaRPr lang="en-US" dirty="0"/>
          </a:p>
        </p:txBody>
      </p:sp>
      <p:sp>
        <p:nvSpPr>
          <p:cNvPr id="4" name="Slide Number Placeholder 3"/>
          <p:cNvSpPr>
            <a:spLocks noGrp="1"/>
          </p:cNvSpPr>
          <p:nvPr>
            <p:ph type="sldNum" sz="quarter" idx="5"/>
          </p:nvPr>
        </p:nvSpPr>
        <p:spPr/>
        <p:txBody>
          <a:bodyPr/>
          <a:lstStyle/>
          <a:p>
            <a:fld id="{C62B45CB-A669-441B-AB37-C522B3F638E6}" type="slidenum">
              <a:rPr lang="en-US" smtClean="0"/>
              <a:t>25</a:t>
            </a:fld>
            <a:endParaRPr lang="en-US"/>
          </a:p>
        </p:txBody>
      </p:sp>
    </p:spTree>
    <p:extLst>
      <p:ext uri="{BB962C8B-B14F-4D97-AF65-F5344CB8AC3E}">
        <p14:creationId xmlns:p14="http://schemas.microsoft.com/office/powerpoint/2010/main" val="892787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SIERRA</a:t>
            </a:r>
          </a:p>
          <a:p>
            <a:endParaRPr lang="en-US" dirty="0"/>
          </a:p>
          <a:p>
            <a:r>
              <a:rPr lang="en-US" dirty="0"/>
              <a:t>In 2022, a separate State Water Board regulation established system-specific standards for water losses (Cal. Code Regs., tit. 23, §§ 980-986). A supplier will calculate its annual water loss budget by multiplying its system-specific standard by the number of days in the year, and, depending on the units associated with the standard, by either the number of total service connections or the length of the distribution system, in miles (Figure 3). Suppliers that own and operate multiple systems will calculate an annual water loss budget by summing the estimated efficient water loss budgets associated with each system.</a:t>
            </a:r>
          </a:p>
        </p:txBody>
      </p:sp>
      <p:sp>
        <p:nvSpPr>
          <p:cNvPr id="4" name="Slide Number Placeholder 3"/>
          <p:cNvSpPr>
            <a:spLocks noGrp="1"/>
          </p:cNvSpPr>
          <p:nvPr>
            <p:ph type="sldNum" sz="quarter" idx="5"/>
          </p:nvPr>
        </p:nvSpPr>
        <p:spPr/>
        <p:txBody>
          <a:bodyPr/>
          <a:lstStyle/>
          <a:p>
            <a:fld id="{C62B45CB-A669-441B-AB37-C522B3F638E6}" type="slidenum">
              <a:rPr lang="en-US" smtClean="0"/>
              <a:t>26</a:t>
            </a:fld>
            <a:endParaRPr lang="en-US"/>
          </a:p>
        </p:txBody>
      </p:sp>
    </p:spTree>
    <p:extLst>
      <p:ext uri="{BB962C8B-B14F-4D97-AF65-F5344CB8AC3E}">
        <p14:creationId xmlns:p14="http://schemas.microsoft.com/office/powerpoint/2010/main" val="1384137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111111"/>
                </a:solidFill>
                <a:effectLst/>
                <a:latin typeface="Source Sans Pro" panose="020B0503030403020204" pitchFamily="34" charset="0"/>
              </a:rPr>
              <a:t>SIERRA</a:t>
            </a:r>
            <a:endParaRPr lang="en-US" b="0" i="0" dirty="0">
              <a:solidFill>
                <a:srgbClr val="000000"/>
              </a:solidFill>
              <a:effectLst/>
              <a:latin typeface="var(--main-font)"/>
            </a:endParaRPr>
          </a:p>
          <a:p>
            <a:pPr algn="l">
              <a:buFont typeface="+mj-lt"/>
              <a:buAutoNum type="arabicPeriod"/>
            </a:pPr>
            <a:r>
              <a:rPr lang="en-US" b="0" i="0" dirty="0">
                <a:solidFill>
                  <a:srgbClr val="000000"/>
                </a:solidFill>
                <a:effectLst/>
                <a:latin typeface="var(--main-font)"/>
              </a:rPr>
              <a:t>Two additional provisions cited for: </a:t>
            </a:r>
          </a:p>
          <a:p>
            <a:pPr lvl="1" algn="l">
              <a:buFont typeface="+mj-lt"/>
              <a:buAutoNum type="arabicPeriod"/>
            </a:pPr>
            <a:r>
              <a:rPr lang="en-US" b="0" i="0" dirty="0">
                <a:solidFill>
                  <a:srgbClr val="000000"/>
                </a:solidFill>
                <a:effectLst/>
                <a:latin typeface="var(--main-font)"/>
              </a:rPr>
              <a:t> Urban tree health, and </a:t>
            </a:r>
          </a:p>
          <a:p>
            <a:pPr lvl="1" algn="l">
              <a:buFont typeface="+mj-lt"/>
              <a:buAutoNum type="arabicPeriod"/>
            </a:pPr>
            <a:r>
              <a:rPr lang="en-US" b="0" i="0" dirty="0">
                <a:solidFill>
                  <a:srgbClr val="000000"/>
                </a:solidFill>
                <a:effectLst/>
                <a:latin typeface="var(--main-font)"/>
              </a:rPr>
              <a:t> Pools, spas and other water features starting in 2030.</a:t>
            </a:r>
          </a:p>
          <a:p>
            <a:pPr algn="l">
              <a:buFont typeface="+mj-lt"/>
              <a:buAutoNum type="arabicPeriod"/>
            </a:pPr>
            <a:r>
              <a:rPr lang="en-US" b="0" i="0" dirty="0">
                <a:solidFill>
                  <a:srgbClr val="000000"/>
                </a:solidFill>
                <a:effectLst/>
                <a:latin typeface="var(--main-font)"/>
              </a:rPr>
              <a:t>Different code requirements cited for water use by horses and other livestock.</a:t>
            </a:r>
          </a:p>
          <a:p>
            <a:pPr algn="l">
              <a:buFont typeface="+mj-lt"/>
              <a:buAutoNum type="arabicPeriod"/>
            </a:pPr>
            <a:r>
              <a:rPr lang="en-US" b="0" i="0" dirty="0">
                <a:solidFill>
                  <a:srgbClr val="000000"/>
                </a:solidFill>
                <a:effectLst/>
                <a:latin typeface="var(--main-font)"/>
              </a:rPr>
              <a:t>Additional code requirements for water used in response to a state or local emergency, where “drought” is excluded from the eligible emergency events.</a:t>
            </a:r>
          </a:p>
          <a:p>
            <a:pPr algn="l">
              <a:buFont typeface="+mj-lt"/>
              <a:buAutoNum type="arabicPeriod"/>
            </a:pPr>
            <a:r>
              <a:rPr lang="en-US" b="0" i="0" dirty="0">
                <a:solidFill>
                  <a:srgbClr val="000000"/>
                </a:solidFill>
                <a:effectLst/>
                <a:latin typeface="var(--main-font)"/>
              </a:rPr>
              <a:t>An ETF cap of 1.0 (LEF of 100%) for residential agricultural landscapes, and specific references for “crop coefficients” and “irrigation efficiencies”.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PROPOSED CHANGES: In addition to the variances recommended by DWR, the State Water Board staff proposal includes two provisions: · A provision for urban tree health. · A provision for pools, spas and other water features, starting in 2030. </a:t>
            </a:r>
          </a:p>
          <a:p>
            <a:endParaRPr lang="en-US" sz="1200" dirty="0"/>
          </a:p>
          <a:p>
            <a:r>
              <a:rPr lang="en-US" sz="1200" dirty="0"/>
              <a:t>For water use for horses and other livestock, the State Water Board staff proposal references existing code (e.g., Cal. Code Regs., tit. 23, § 697). </a:t>
            </a:r>
          </a:p>
          <a:p>
            <a:r>
              <a:rPr lang="en-US" sz="1200" dirty="0"/>
              <a:t>For water used in response to a state or local emergency, the State Water Board staff proposal references not just Government Code section 8558 subdivision (b), but also subdivision (c); it also excludes “drought” from the list of emergency events eligible for the variance. </a:t>
            </a:r>
          </a:p>
          <a:p>
            <a:r>
              <a:rPr lang="en-US" sz="1200" dirty="0"/>
              <a:t>For water used to irrigate residential agricultural landscapes, the State Water Board staff proposal caps the LEF at 100%; it also directs DWR and Suppliers to reference 1) crop coefficients developed by the Food and Agriculture Organization or the University of California Cooperative Extension and 2) the irrigation efficiencies developed by the University of California Agricultural and Natural Resources’ </a:t>
            </a:r>
            <a:r>
              <a:rPr lang="en-US" sz="1200" dirty="0" err="1"/>
              <a:t>CropManage</a:t>
            </a:r>
            <a:r>
              <a:rPr lang="en-US" sz="1200" dirty="0"/>
              <a:t> tool.</a:t>
            </a:r>
          </a:p>
          <a:p>
            <a:endParaRPr lang="en-US" dirty="0"/>
          </a:p>
          <a:p>
            <a:r>
              <a:rPr lang="en-US" dirty="0"/>
              <a:t>The proposed regulation would establish a process suppliers would follow to annually request approval to include additional II area beyond that calculated by DWR, SLAs, and variances. The supplier would be required to provide information quantifying and substantiating each request (e.g., demonstrating that the amount of water requested was delivered by the supplier for the requested use) and a description of efforts to prioritize water for existing trees.</a:t>
            </a:r>
          </a:p>
        </p:txBody>
      </p:sp>
      <p:sp>
        <p:nvSpPr>
          <p:cNvPr id="4" name="Slide Number Placeholder 3"/>
          <p:cNvSpPr>
            <a:spLocks noGrp="1"/>
          </p:cNvSpPr>
          <p:nvPr>
            <p:ph type="sldNum" sz="quarter" idx="5"/>
          </p:nvPr>
        </p:nvSpPr>
        <p:spPr/>
        <p:txBody>
          <a:bodyPr/>
          <a:lstStyle/>
          <a:p>
            <a:fld id="{0B9C9086-05C9-4D87-99FA-729C2689B056}" type="slidenum">
              <a:rPr lang="en-US" smtClean="0"/>
              <a:t>27</a:t>
            </a:fld>
            <a:endParaRPr lang="en-US"/>
          </a:p>
        </p:txBody>
      </p:sp>
    </p:spTree>
    <p:extLst>
      <p:ext uri="{BB962C8B-B14F-4D97-AF65-F5344CB8AC3E}">
        <p14:creationId xmlns:p14="http://schemas.microsoft.com/office/powerpoint/2010/main" val="935443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Source Sans Pro" panose="020B0503030403020204" pitchFamily="34" charset="0"/>
              </a:rPr>
              <a:t>SIERRA</a:t>
            </a:r>
          </a:p>
          <a:p>
            <a:r>
              <a:rPr lang="en-US" b="0" i="0" dirty="0">
                <a:solidFill>
                  <a:srgbClr val="333333"/>
                </a:solidFill>
                <a:effectLst/>
                <a:latin typeface="Verdana" panose="020B0604030504040204" pitchFamily="34" charset="0"/>
              </a:rPr>
              <a:t>(F) Provides a bonus incentive for the amount of potable recycled water used the previous year when comparing the previous year’s water use with the urban water use objective, of up to 10 percent of the urban water use objective.</a:t>
            </a:r>
            <a:endParaRPr lang="en-US" b="0" i="0" dirty="0">
              <a:solidFill>
                <a:srgbClr val="111111"/>
              </a:solidFill>
              <a:effectLst/>
              <a:latin typeface="Source Sans Pro" panose="020B0503030403020204" pitchFamily="34" charset="0"/>
            </a:endParaRPr>
          </a:p>
          <a:p>
            <a:r>
              <a:rPr lang="en-US" b="0" i="0" dirty="0">
                <a:solidFill>
                  <a:srgbClr val="333333"/>
                </a:solidFill>
                <a:effectLst/>
                <a:latin typeface="Source Sans Pro" panose="020B0503030403020204" pitchFamily="34" charset="0"/>
              </a:rPr>
              <a:t>The 2018 </a:t>
            </a:r>
            <a:r>
              <a:rPr lang="en-US" b="0" i="0" dirty="0">
                <a:solidFill>
                  <a:srgbClr val="403F41"/>
                </a:solidFill>
                <a:effectLst/>
                <a:latin typeface="Source Sans Pro" panose="020B0503030403020204" pitchFamily="34" charset="0"/>
              </a:rPr>
              <a:t>Legislation</a:t>
            </a:r>
            <a:r>
              <a:rPr lang="en-US" b="0" i="0" dirty="0">
                <a:solidFill>
                  <a:srgbClr val="333333"/>
                </a:solidFill>
                <a:effectLst/>
                <a:latin typeface="Source Sans Pro" panose="020B0503030403020204" pitchFamily="34" charset="0"/>
              </a:rPr>
              <a:t> also allows urban retail water suppliers to adjust their UWUO by adding an allowable portable reuse bonus incentive (</a:t>
            </a:r>
            <a:r>
              <a:rPr lang="en-US" b="0" i="0" u="none" strike="noStrike" dirty="0">
                <a:solidFill>
                  <a:srgbClr val="046B99"/>
                </a:solidFill>
                <a:effectLst/>
                <a:latin typeface="Source Sans Pro" panose="020B0503030403020204" pitchFamily="34" charset="0"/>
                <a:hlinkClick r:id="rId3"/>
              </a:rPr>
              <a:t>WC §10609.20(d)</a:t>
            </a:r>
            <a:r>
              <a:rPr lang="en-US" b="0" i="0" u="sng" dirty="0">
                <a:solidFill>
                  <a:srgbClr val="046B99"/>
                </a:solidFill>
                <a:effectLst/>
                <a:latin typeface="Source Sans Pro" panose="020B0503030403020204" pitchFamily="34" charset="0"/>
              </a:rPr>
              <a:t>).</a:t>
            </a:r>
            <a:r>
              <a:rPr lang="en-US" b="0" i="0" dirty="0">
                <a:solidFill>
                  <a:srgbClr val="333333"/>
                </a:solidFill>
                <a:effectLst/>
                <a:latin typeface="Source Sans Pro" panose="020B0503030403020204" pitchFamily="34" charset="0"/>
              </a:rPr>
              <a:t> By comparing the amount of water used in the previous year with the UWUO plus the potable reuse bonus incentive, where applicable, urban retail water suppliers will be in a better position to help eliminate unnecessary use of water </a:t>
            </a:r>
            <a:r>
              <a:rPr lang="en-US" b="0" i="0" dirty="0">
                <a:solidFill>
                  <a:srgbClr val="403F41"/>
                </a:solidFill>
                <a:effectLst/>
                <a:latin typeface="Source Sans Pro" panose="020B0503030403020204" pitchFamily="34" charset="0"/>
              </a:rPr>
              <a:t>(</a:t>
            </a:r>
            <a:r>
              <a:rPr lang="en-US" b="0" i="0" u="none" strike="noStrike" dirty="0">
                <a:solidFill>
                  <a:srgbClr val="046B99"/>
                </a:solidFill>
                <a:effectLst/>
                <a:latin typeface="Source Sans Pro" panose="020B0503030403020204" pitchFamily="34" charset="0"/>
                <a:hlinkClick r:id="rId4"/>
              </a:rPr>
              <a:t>WC §10609(a)</a:t>
            </a:r>
            <a:r>
              <a:rPr lang="en-US" b="0" i="0" dirty="0">
                <a:solidFill>
                  <a:srgbClr val="403F41"/>
                </a:solidFill>
                <a:effectLst/>
                <a:latin typeface="Source Sans Pro" panose="020B0503030403020204" pitchFamily="34" charset="0"/>
              </a:rPr>
              <a:t>).</a:t>
            </a:r>
          </a:p>
          <a:p>
            <a:endParaRPr lang="en-US" dirty="0"/>
          </a:p>
          <a:p>
            <a:pPr algn="l">
              <a:buFont typeface="+mj-lt"/>
              <a:buAutoNum type="arabicPeriod"/>
            </a:pPr>
            <a:r>
              <a:rPr lang="en-US" b="1" i="0" dirty="0">
                <a:solidFill>
                  <a:srgbClr val="000000"/>
                </a:solidFill>
                <a:effectLst/>
                <a:latin typeface="var(--main-font)"/>
              </a:rPr>
              <a:t>Follow a process to annually request additional supplier calculated Irrigable-Irrigated landscapes</a:t>
            </a:r>
            <a:r>
              <a:rPr lang="en-US" b="0" i="0" dirty="0">
                <a:solidFill>
                  <a:srgbClr val="000000"/>
                </a:solidFill>
                <a:effectLst/>
                <a:latin typeface="var(--main-font)"/>
              </a:rPr>
              <a:t> beyond DWR landscape area measurement, SLAs and variances, including information “quantifying and substantiating each request” and a “description of efforts to prioritize water for existing trees.”</a:t>
            </a:r>
          </a:p>
          <a:p>
            <a:pPr algn="l">
              <a:buFont typeface="+mj-lt"/>
              <a:buAutoNum type="arabicPeriod"/>
            </a:pPr>
            <a:r>
              <a:rPr lang="en-US" b="1" i="0" dirty="0">
                <a:solidFill>
                  <a:srgbClr val="000000"/>
                </a:solidFill>
                <a:effectLst/>
                <a:latin typeface="var(--main-font)"/>
              </a:rPr>
              <a:t>Bonus incentive </a:t>
            </a:r>
            <a:r>
              <a:rPr lang="en-US" b="0" i="0" dirty="0">
                <a:solidFill>
                  <a:srgbClr val="000000"/>
                </a:solidFill>
                <a:effectLst/>
                <a:latin typeface="var(--main-font)"/>
              </a:rPr>
              <a:t>for potable reuse shall be calculated using annual data and would incorporate potable reuse water loss and surface augmentation or groundwater recharge.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B9C9086-05C9-4D87-99FA-729C2689B056}" type="slidenum">
              <a:rPr lang="en-US" smtClean="0"/>
              <a:t>28</a:t>
            </a:fld>
            <a:endParaRPr lang="en-US"/>
          </a:p>
        </p:txBody>
      </p:sp>
    </p:spTree>
    <p:extLst>
      <p:ext uri="{BB962C8B-B14F-4D97-AF65-F5344CB8AC3E}">
        <p14:creationId xmlns:p14="http://schemas.microsoft.com/office/powerpoint/2010/main" val="4245329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Source Sans Pro" panose="020B0503030403020204" pitchFamily="34" charset="0"/>
              </a:rPr>
              <a:t>SIERRA</a:t>
            </a:r>
            <a:endParaRPr lang="en-US" dirty="0"/>
          </a:p>
        </p:txBody>
      </p:sp>
      <p:sp>
        <p:nvSpPr>
          <p:cNvPr id="4" name="Slide Number Placeholder 3"/>
          <p:cNvSpPr>
            <a:spLocks noGrp="1"/>
          </p:cNvSpPr>
          <p:nvPr>
            <p:ph type="sldNum" sz="quarter" idx="5"/>
          </p:nvPr>
        </p:nvSpPr>
        <p:spPr/>
        <p:txBody>
          <a:bodyPr/>
          <a:lstStyle/>
          <a:p>
            <a:fld id="{C62B45CB-A669-441B-AB37-C522B3F638E6}" type="slidenum">
              <a:rPr lang="en-US" smtClean="0"/>
              <a:t>29</a:t>
            </a:fld>
            <a:endParaRPr lang="en-US"/>
          </a:p>
        </p:txBody>
      </p:sp>
    </p:spTree>
    <p:extLst>
      <p:ext uri="{BB962C8B-B14F-4D97-AF65-F5344CB8AC3E}">
        <p14:creationId xmlns:p14="http://schemas.microsoft.com/office/powerpoint/2010/main" val="2474853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Source Sans Pro" panose="020B0503030403020204" pitchFamily="34" charset="0"/>
              </a:rPr>
              <a:t>SIERRA</a:t>
            </a:r>
            <a:endParaRPr lang="en-US" dirty="0"/>
          </a:p>
        </p:txBody>
      </p:sp>
      <p:sp>
        <p:nvSpPr>
          <p:cNvPr id="4" name="Slide Number Placeholder 3"/>
          <p:cNvSpPr>
            <a:spLocks noGrp="1"/>
          </p:cNvSpPr>
          <p:nvPr>
            <p:ph type="sldNum" sz="quarter" idx="5"/>
          </p:nvPr>
        </p:nvSpPr>
        <p:spPr/>
        <p:txBody>
          <a:bodyPr/>
          <a:lstStyle/>
          <a:p>
            <a:fld id="{0B9C9086-05C9-4D87-99FA-729C2689B056}" type="slidenum">
              <a:rPr lang="en-US" smtClean="0"/>
              <a:t>30</a:t>
            </a:fld>
            <a:endParaRPr lang="en-US"/>
          </a:p>
        </p:txBody>
      </p:sp>
    </p:spTree>
    <p:extLst>
      <p:ext uri="{BB962C8B-B14F-4D97-AF65-F5344CB8AC3E}">
        <p14:creationId xmlns:p14="http://schemas.microsoft.com/office/powerpoint/2010/main" val="4147821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Source Sans Pro" panose="020B0503030403020204" pitchFamily="34" charset="0"/>
              </a:rPr>
              <a:t>SIERRA</a:t>
            </a:r>
          </a:p>
          <a:p>
            <a:r>
              <a:rPr lang="en-US" dirty="0"/>
              <a:t>Over the next 6 months, it appears that the SWRCB reflects these exact estimated savings, reflecting 500,000 MAF of savings for their proposed changes</a:t>
            </a:r>
          </a:p>
        </p:txBody>
      </p:sp>
      <p:sp>
        <p:nvSpPr>
          <p:cNvPr id="4" name="Slide Number Placeholder 3"/>
          <p:cNvSpPr>
            <a:spLocks noGrp="1"/>
          </p:cNvSpPr>
          <p:nvPr>
            <p:ph type="sldNum" sz="quarter" idx="5"/>
          </p:nvPr>
        </p:nvSpPr>
        <p:spPr/>
        <p:txBody>
          <a:bodyPr/>
          <a:lstStyle/>
          <a:p>
            <a:fld id="{C62B45CB-A669-441B-AB37-C522B3F638E6}" type="slidenum">
              <a:rPr lang="en-US" smtClean="0"/>
              <a:t>3</a:t>
            </a:fld>
            <a:endParaRPr lang="en-US"/>
          </a:p>
        </p:txBody>
      </p:sp>
    </p:spTree>
    <p:extLst>
      <p:ext uri="{BB962C8B-B14F-4D97-AF65-F5344CB8AC3E}">
        <p14:creationId xmlns:p14="http://schemas.microsoft.com/office/powerpoint/2010/main" val="3128569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Source Sans Pro" panose="020B0503030403020204" pitchFamily="34" charset="0"/>
              </a:rPr>
              <a:t>SIERRA</a:t>
            </a:r>
            <a:endParaRPr lang="en-US" dirty="0"/>
          </a:p>
        </p:txBody>
      </p:sp>
      <p:sp>
        <p:nvSpPr>
          <p:cNvPr id="4" name="Slide Number Placeholder 3"/>
          <p:cNvSpPr>
            <a:spLocks noGrp="1"/>
          </p:cNvSpPr>
          <p:nvPr>
            <p:ph type="sldNum" sz="quarter" idx="5"/>
          </p:nvPr>
        </p:nvSpPr>
        <p:spPr/>
        <p:txBody>
          <a:bodyPr/>
          <a:lstStyle/>
          <a:p>
            <a:fld id="{C62B45CB-A669-441B-AB37-C522B3F638E6}" type="slidenum">
              <a:rPr lang="en-US" smtClean="0"/>
              <a:t>31</a:t>
            </a:fld>
            <a:endParaRPr lang="en-US"/>
          </a:p>
        </p:txBody>
      </p:sp>
    </p:spTree>
    <p:extLst>
      <p:ext uri="{BB962C8B-B14F-4D97-AF65-F5344CB8AC3E}">
        <p14:creationId xmlns:p14="http://schemas.microsoft.com/office/powerpoint/2010/main" val="1301675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SIERRA</a:t>
            </a:r>
          </a:p>
        </p:txBody>
      </p:sp>
      <p:sp>
        <p:nvSpPr>
          <p:cNvPr id="4" name="Slide Number Placeholder 3"/>
          <p:cNvSpPr>
            <a:spLocks noGrp="1"/>
          </p:cNvSpPr>
          <p:nvPr>
            <p:ph type="sldNum" sz="quarter" idx="5"/>
          </p:nvPr>
        </p:nvSpPr>
        <p:spPr/>
        <p:txBody>
          <a:bodyPr/>
          <a:lstStyle/>
          <a:p>
            <a:fld id="{0B9C9086-05C9-4D87-99FA-729C2689B056}" type="slidenum">
              <a:rPr lang="en-US" smtClean="0"/>
              <a:t>32</a:t>
            </a:fld>
            <a:endParaRPr lang="en-US"/>
          </a:p>
        </p:txBody>
      </p:sp>
    </p:spTree>
    <p:extLst>
      <p:ext uri="{BB962C8B-B14F-4D97-AF65-F5344CB8AC3E}">
        <p14:creationId xmlns:p14="http://schemas.microsoft.com/office/powerpoint/2010/main" val="3558615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Source Sans Pro" panose="020B0503030403020204" pitchFamily="34" charset="0"/>
              </a:rPr>
              <a:t>SIERRA</a:t>
            </a:r>
          </a:p>
          <a:p>
            <a:r>
              <a:rPr lang="en-US" dirty="0"/>
              <a:t>**While CII Indoor &amp; Outdoor Use are technically excluded, there are still BMPs that could be applicable</a:t>
            </a:r>
          </a:p>
        </p:txBody>
      </p:sp>
      <p:sp>
        <p:nvSpPr>
          <p:cNvPr id="4" name="Slide Number Placeholder 3"/>
          <p:cNvSpPr>
            <a:spLocks noGrp="1"/>
          </p:cNvSpPr>
          <p:nvPr>
            <p:ph type="sldNum" sz="quarter" idx="5"/>
          </p:nvPr>
        </p:nvSpPr>
        <p:spPr/>
        <p:txBody>
          <a:bodyPr/>
          <a:lstStyle/>
          <a:p>
            <a:fld id="{0B9C9086-05C9-4D87-99FA-729C2689B056}" type="slidenum">
              <a:rPr lang="en-US" smtClean="0"/>
              <a:t>4</a:t>
            </a:fld>
            <a:endParaRPr lang="en-US"/>
          </a:p>
        </p:txBody>
      </p:sp>
    </p:spTree>
    <p:extLst>
      <p:ext uri="{BB962C8B-B14F-4D97-AF65-F5344CB8AC3E}">
        <p14:creationId xmlns:p14="http://schemas.microsoft.com/office/powerpoint/2010/main" val="70747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Source Sans Pro" panose="020B0503030403020204" pitchFamily="34" charset="0"/>
              </a:rPr>
              <a:t>SIERRA</a:t>
            </a:r>
          </a:p>
          <a:p>
            <a:r>
              <a:rPr lang="en-US" dirty="0"/>
              <a:t>For each of these types of water use, suppliers would use a formula to calculate a water budget for the supplier’s entire service area, not for individual customers.</a:t>
            </a:r>
          </a:p>
          <a:p>
            <a:r>
              <a:rPr lang="en-US" dirty="0"/>
              <a:t>Suppliers would need to meet the overall objective, not each individual budget. </a:t>
            </a:r>
          </a:p>
          <a:p>
            <a:endParaRPr lang="en-US" dirty="0"/>
          </a:p>
        </p:txBody>
      </p:sp>
      <p:sp>
        <p:nvSpPr>
          <p:cNvPr id="4" name="Slide Number Placeholder 3"/>
          <p:cNvSpPr>
            <a:spLocks noGrp="1"/>
          </p:cNvSpPr>
          <p:nvPr>
            <p:ph type="sldNum" sz="quarter" idx="5"/>
          </p:nvPr>
        </p:nvSpPr>
        <p:spPr/>
        <p:txBody>
          <a:bodyPr/>
          <a:lstStyle/>
          <a:p>
            <a:fld id="{0B9C9086-05C9-4D87-99FA-729C2689B056}" type="slidenum">
              <a:rPr lang="en-US" smtClean="0"/>
              <a:t>5</a:t>
            </a:fld>
            <a:endParaRPr lang="en-US"/>
          </a:p>
        </p:txBody>
      </p:sp>
    </p:spTree>
    <p:extLst>
      <p:ext uri="{BB962C8B-B14F-4D97-AF65-F5344CB8AC3E}">
        <p14:creationId xmlns:p14="http://schemas.microsoft.com/office/powerpoint/2010/main" val="306987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Source Sans Pro" panose="020B0503030403020204" pitchFamily="34" charset="0"/>
              </a:rPr>
              <a:t>SIERRA</a:t>
            </a:r>
          </a:p>
        </p:txBody>
      </p:sp>
      <p:sp>
        <p:nvSpPr>
          <p:cNvPr id="4" name="Slide Number Placeholder 3"/>
          <p:cNvSpPr>
            <a:spLocks noGrp="1"/>
          </p:cNvSpPr>
          <p:nvPr>
            <p:ph type="sldNum" sz="quarter" idx="5"/>
          </p:nvPr>
        </p:nvSpPr>
        <p:spPr/>
        <p:txBody>
          <a:bodyPr/>
          <a:lstStyle/>
          <a:p>
            <a:fld id="{C62B45CB-A669-441B-AB37-C522B3F638E6}" type="slidenum">
              <a:rPr lang="en-US" smtClean="0"/>
              <a:t>6</a:t>
            </a:fld>
            <a:endParaRPr lang="en-US"/>
          </a:p>
        </p:txBody>
      </p:sp>
    </p:spTree>
    <p:extLst>
      <p:ext uri="{BB962C8B-B14F-4D97-AF65-F5344CB8AC3E}">
        <p14:creationId xmlns:p14="http://schemas.microsoft.com/office/powerpoint/2010/main" val="449516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dirty="0">
                <a:solidFill>
                  <a:srgbClr val="111111"/>
                </a:solidFill>
                <a:effectLst/>
                <a:latin typeface="Source Sans Pro" panose="020B0503030403020204" pitchFamily="34" charset="0"/>
              </a:rPr>
              <a:t>SIERRA</a:t>
            </a:r>
            <a:endParaRPr lang="en-US" sz="1800" b="0" i="0" u="none" strike="noStrike" baseline="0" dirty="0">
              <a:solidFill>
                <a:srgbClr val="000000"/>
              </a:solidFill>
              <a:latin typeface="Calibri" panose="020F0502020204030204" pitchFamily="34" charset="0"/>
            </a:endParaRPr>
          </a:p>
          <a:p>
            <a:r>
              <a:rPr lang="en-US" sz="1800" b="0" i="0" u="none" strike="noStrike" baseline="0" dirty="0">
                <a:latin typeface="Calibri" panose="020F0502020204030204" pitchFamily="34" charset="0"/>
              </a:rPr>
              <a:t>ETAF= Plant Factor divided by irrigation efficiency</a:t>
            </a:r>
          </a:p>
          <a:p>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Irrigation Efficiency = DU</a:t>
            </a:r>
            <a:r>
              <a:rPr lang="en-US" sz="1800" b="0" i="0" u="none" strike="noStrike" baseline="0" dirty="0">
                <a:latin typeface="Cambria Math" panose="02040503050406030204" pitchFamily="18" charset="0"/>
              </a:rPr>
              <a:t>∗</a:t>
            </a:r>
            <a:r>
              <a:rPr lang="en-US" sz="1800" b="0" i="0" u="none" strike="noStrike" baseline="0" dirty="0">
                <a:latin typeface="Calibri" panose="020F0502020204030204" pitchFamily="34" charset="0"/>
              </a:rPr>
              <a:t>IME​</a:t>
            </a:r>
          </a:p>
          <a:p>
            <a:r>
              <a:rPr lang="en-US" sz="1800" b="0" i="0" u="none" strike="noStrike" baseline="0" dirty="0">
                <a:latin typeface="Calibri" panose="020F0502020204030204" pitchFamily="34" charset="0"/>
              </a:rPr>
              <a:t>DU = Distribution Uniformity​</a:t>
            </a:r>
          </a:p>
          <a:p>
            <a:r>
              <a:rPr lang="en-US" sz="1800" b="0" i="0" u="none" strike="noStrike" baseline="0" dirty="0">
                <a:latin typeface="Calibri" panose="020F0502020204030204" pitchFamily="34" charset="0"/>
              </a:rPr>
              <a:t>IME = Irrigation Management Efficiency​</a:t>
            </a:r>
          </a:p>
          <a:p>
            <a:endParaRPr lang="en-US" dirty="0"/>
          </a:p>
        </p:txBody>
      </p:sp>
      <p:sp>
        <p:nvSpPr>
          <p:cNvPr id="4" name="Slide Number Placeholder 3"/>
          <p:cNvSpPr>
            <a:spLocks noGrp="1"/>
          </p:cNvSpPr>
          <p:nvPr>
            <p:ph type="sldNum" sz="quarter" idx="5"/>
          </p:nvPr>
        </p:nvSpPr>
        <p:spPr/>
        <p:txBody>
          <a:bodyPr/>
          <a:lstStyle/>
          <a:p>
            <a:fld id="{0B9C9086-05C9-4D87-99FA-729C2689B056}" type="slidenum">
              <a:rPr lang="en-US" smtClean="0"/>
              <a:t>7</a:t>
            </a:fld>
            <a:endParaRPr lang="en-US"/>
          </a:p>
        </p:txBody>
      </p:sp>
    </p:spTree>
    <p:extLst>
      <p:ext uri="{BB962C8B-B14F-4D97-AF65-F5344CB8AC3E}">
        <p14:creationId xmlns:p14="http://schemas.microsoft.com/office/powerpoint/2010/main" val="3099070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Source Sans Pro" panose="020B0503030403020204" pitchFamily="34" charset="0"/>
              </a:rPr>
              <a:t>SIERRA</a:t>
            </a:r>
          </a:p>
          <a:p>
            <a:r>
              <a:rPr lang="en-US" b="0" i="0" dirty="0">
                <a:solidFill>
                  <a:srgbClr val="111111"/>
                </a:solidFill>
                <a:effectLst/>
                <a:latin typeface="Source Sans Pro" panose="020B0503030403020204" pitchFamily="34" charset="0"/>
              </a:rPr>
              <a:t>The efficient residential indoor use budget would be calculated by multiplying the standard by the supplier’s service area population, and by the number of days in the year</a:t>
            </a:r>
          </a:p>
          <a:p>
            <a:endParaRPr lang="en-US" dirty="0"/>
          </a:p>
          <a:p>
            <a:r>
              <a:rPr lang="en-US" dirty="0"/>
              <a:t>Lowered in 2022 based on joint recommendations from DWR and the State Water Board (SB 1157)</a:t>
            </a:r>
          </a:p>
        </p:txBody>
      </p:sp>
      <p:sp>
        <p:nvSpPr>
          <p:cNvPr id="4" name="Slide Number Placeholder 3"/>
          <p:cNvSpPr>
            <a:spLocks noGrp="1"/>
          </p:cNvSpPr>
          <p:nvPr>
            <p:ph type="sldNum" sz="quarter" idx="5"/>
          </p:nvPr>
        </p:nvSpPr>
        <p:spPr/>
        <p:txBody>
          <a:bodyPr/>
          <a:lstStyle/>
          <a:p>
            <a:fld id="{0B9C9086-05C9-4D87-99FA-729C2689B056}" type="slidenum">
              <a:rPr lang="en-US" smtClean="0"/>
              <a:t>9</a:t>
            </a:fld>
            <a:endParaRPr lang="en-US"/>
          </a:p>
        </p:txBody>
      </p:sp>
    </p:spTree>
    <p:extLst>
      <p:ext uri="{BB962C8B-B14F-4D97-AF65-F5344CB8AC3E}">
        <p14:creationId xmlns:p14="http://schemas.microsoft.com/office/powerpoint/2010/main" val="2320157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Source Sans Pro" panose="020B0503030403020204" pitchFamily="34" charset="0"/>
              </a:rPr>
              <a:t>SIERRA</a:t>
            </a:r>
          </a:p>
          <a:p>
            <a:r>
              <a:rPr lang="en-US" dirty="0"/>
              <a:t>Each supplier’s efficient residential outdoor water use budget would be calculated by multiplying the standard by net evapotranspiration, by the square footage of residential irrigable irrigated landscape area, and by a conversion factor of 0.62 </a:t>
            </a:r>
          </a:p>
          <a:p>
            <a:endParaRPr lang="en-US" dirty="0"/>
          </a:p>
          <a:p>
            <a:r>
              <a:rPr lang="en-US" dirty="0"/>
              <a:t>The square footage of residential irrigable irrigated landscape area, reference evapotranspiration, and effective precipitation values will be provided by DWR, unless a supplier has produced alternative data that are, in terms of quality and accuracy, demonstrably equal or superior to what has been provided by DWR. </a:t>
            </a:r>
          </a:p>
          <a:p>
            <a:endParaRPr lang="en-US" dirty="0"/>
          </a:p>
          <a:p>
            <a:r>
              <a:rPr lang="en-US" dirty="0"/>
              <a:t>Net evapotranspiration (Net </a:t>
            </a:r>
            <a:r>
              <a:rPr lang="en-US" dirty="0" err="1"/>
              <a:t>ETo</a:t>
            </a:r>
            <a:r>
              <a:rPr lang="en-US" dirty="0"/>
              <a:t>) is equal to reference evapotranspiration (</a:t>
            </a:r>
            <a:r>
              <a:rPr lang="en-US" dirty="0" err="1"/>
              <a:t>ETo</a:t>
            </a:r>
            <a:r>
              <a:rPr lang="en-US" dirty="0"/>
              <a:t>) minus effective precipitation (EP).  </a:t>
            </a:r>
          </a:p>
          <a:p>
            <a:r>
              <a:rPr lang="en-US" dirty="0"/>
              <a:t>Reference evapotranspiration (</a:t>
            </a:r>
            <a:r>
              <a:rPr lang="en-US" dirty="0" err="1"/>
              <a:t>ETo</a:t>
            </a:r>
            <a:r>
              <a:rPr lang="en-US" dirty="0"/>
              <a:t>) is a standard measurement of environmental parameters that affect the water use of plants. </a:t>
            </a:r>
          </a:p>
          <a:p>
            <a:r>
              <a:rPr lang="en-US" dirty="0" err="1"/>
              <a:t>ETo</a:t>
            </a:r>
            <a:r>
              <a:rPr lang="en-US" dirty="0"/>
              <a:t> is expressed in inches per year and is an estimate of the evapotranspiration of a large field of four- to seven-inch tall, cool-season grass that is well watered. It varies from year-to-year and throughout the state1. </a:t>
            </a:r>
          </a:p>
          <a:p>
            <a:r>
              <a:rPr lang="en-US" dirty="0"/>
              <a:t>Effective precipitation (EP) is the portion of total precipitation that becomes available for plant growth. It too varies from year-to-year and throughout the state</a:t>
            </a:r>
          </a:p>
          <a:p>
            <a:r>
              <a:rPr lang="en-US" dirty="0"/>
              <a:t>Consistent with DWR’s recommendation, effective precipitation would be modeled effective precipitation using Cal-SIMETAW, a daily soil-water balance model, and capped at 25% of total precipitation. </a:t>
            </a:r>
          </a:p>
        </p:txBody>
      </p:sp>
      <p:sp>
        <p:nvSpPr>
          <p:cNvPr id="4" name="Slide Number Placeholder 3"/>
          <p:cNvSpPr>
            <a:spLocks noGrp="1"/>
          </p:cNvSpPr>
          <p:nvPr>
            <p:ph type="sldNum" sz="quarter" idx="5"/>
          </p:nvPr>
        </p:nvSpPr>
        <p:spPr/>
        <p:txBody>
          <a:bodyPr/>
          <a:lstStyle/>
          <a:p>
            <a:fld id="{0B9C9086-05C9-4D87-99FA-729C2689B056}" type="slidenum">
              <a:rPr lang="en-US" smtClean="0"/>
              <a:t>10</a:t>
            </a:fld>
            <a:endParaRPr lang="en-US"/>
          </a:p>
        </p:txBody>
      </p:sp>
    </p:spTree>
    <p:extLst>
      <p:ext uri="{BB962C8B-B14F-4D97-AF65-F5344CB8AC3E}">
        <p14:creationId xmlns:p14="http://schemas.microsoft.com/office/powerpoint/2010/main" val="2758298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8F1C49A-7E32-E701-9E11-9484F43C5A7A}"/>
              </a:ext>
            </a:extLst>
          </p:cNvPr>
          <p:cNvSpPr>
            <a:spLocks noGrp="1"/>
          </p:cNvSpPr>
          <p:nvPr>
            <p:ph type="subTitle" idx="1"/>
          </p:nvPr>
        </p:nvSpPr>
        <p:spPr>
          <a:xfrm>
            <a:off x="1291771" y="136525"/>
            <a:ext cx="9144000" cy="1655762"/>
          </a:xfrm>
        </p:spPr>
        <p:txBody>
          <a:bodyPr>
            <a:normAutofit/>
          </a:bodyPr>
          <a:lstStyle>
            <a:lvl1pPr marL="0" indent="0" algn="ctr">
              <a:buNone/>
              <a:defRPr sz="3200">
                <a:solidFill>
                  <a:schemeClr val="accent1">
                    <a:lumMod val="5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2836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ACD70-8761-2E96-B39F-7AA848E9A7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E1047-4810-0AB3-966E-147650A998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C1B0F-FD72-7E19-5CFD-E2DD66CE391D}"/>
              </a:ext>
            </a:extLst>
          </p:cNvPr>
          <p:cNvSpPr>
            <a:spLocks noGrp="1"/>
          </p:cNvSpPr>
          <p:nvPr>
            <p:ph type="dt" sz="half" idx="10"/>
          </p:nvPr>
        </p:nvSpPr>
        <p:spPr/>
        <p:txBody>
          <a:bodyPr/>
          <a:lstStyle/>
          <a:p>
            <a:fld id="{22A35D03-C5D7-4661-87E1-BF4B1BF425DA}" type="datetimeFigureOut">
              <a:rPr lang="en-US" smtClean="0"/>
              <a:t>5/22/2023</a:t>
            </a:fld>
            <a:endParaRPr lang="en-US"/>
          </a:p>
        </p:txBody>
      </p:sp>
      <p:sp>
        <p:nvSpPr>
          <p:cNvPr id="5" name="Footer Placeholder 4">
            <a:extLst>
              <a:ext uri="{FF2B5EF4-FFF2-40B4-BE49-F238E27FC236}">
                <a16:creationId xmlns:a16="http://schemas.microsoft.com/office/drawing/2014/main" id="{9EA0B974-F698-EBEF-D104-C64A24559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4984C-F910-3CCF-1EC5-DDD64DAD46D7}"/>
              </a:ext>
            </a:extLst>
          </p:cNvPr>
          <p:cNvSpPr>
            <a:spLocks noGrp="1"/>
          </p:cNvSpPr>
          <p:nvPr>
            <p:ph type="sldNum" sz="quarter" idx="12"/>
          </p:nvPr>
        </p:nvSpPr>
        <p:spPr/>
        <p:txBody>
          <a:bodyPr/>
          <a:lstStyle/>
          <a:p>
            <a:fld id="{DAFD7131-0E05-4AEE-8676-3D4977CCB6BF}" type="slidenum">
              <a:rPr lang="en-US" smtClean="0"/>
              <a:t>‹#›</a:t>
            </a:fld>
            <a:endParaRPr lang="en-US"/>
          </a:p>
        </p:txBody>
      </p:sp>
    </p:spTree>
    <p:extLst>
      <p:ext uri="{BB962C8B-B14F-4D97-AF65-F5344CB8AC3E}">
        <p14:creationId xmlns:p14="http://schemas.microsoft.com/office/powerpoint/2010/main" val="1401986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6A3C39-FB6D-C4FD-3A1C-8C21E668FD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213741-391C-F0D7-7E10-6B9A4F9676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76D00-ACCE-8FA7-8AAE-B157FC6340AE}"/>
              </a:ext>
            </a:extLst>
          </p:cNvPr>
          <p:cNvSpPr>
            <a:spLocks noGrp="1"/>
          </p:cNvSpPr>
          <p:nvPr>
            <p:ph type="dt" sz="half" idx="10"/>
          </p:nvPr>
        </p:nvSpPr>
        <p:spPr/>
        <p:txBody>
          <a:bodyPr/>
          <a:lstStyle/>
          <a:p>
            <a:fld id="{22A35D03-C5D7-4661-87E1-BF4B1BF425DA}" type="datetimeFigureOut">
              <a:rPr lang="en-US" smtClean="0"/>
              <a:t>5/22/2023</a:t>
            </a:fld>
            <a:endParaRPr lang="en-US"/>
          </a:p>
        </p:txBody>
      </p:sp>
      <p:sp>
        <p:nvSpPr>
          <p:cNvPr id="5" name="Footer Placeholder 4">
            <a:extLst>
              <a:ext uri="{FF2B5EF4-FFF2-40B4-BE49-F238E27FC236}">
                <a16:creationId xmlns:a16="http://schemas.microsoft.com/office/drawing/2014/main" id="{7CF3FCA3-BB50-4825-2ED5-D55DB57E6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C15B0-50E7-6AD0-5CF0-717EF5B1D86D}"/>
              </a:ext>
            </a:extLst>
          </p:cNvPr>
          <p:cNvSpPr>
            <a:spLocks noGrp="1"/>
          </p:cNvSpPr>
          <p:nvPr>
            <p:ph type="sldNum" sz="quarter" idx="12"/>
          </p:nvPr>
        </p:nvSpPr>
        <p:spPr/>
        <p:txBody>
          <a:bodyPr/>
          <a:lstStyle/>
          <a:p>
            <a:fld id="{DAFD7131-0E05-4AEE-8676-3D4977CCB6BF}" type="slidenum">
              <a:rPr lang="en-US" smtClean="0"/>
              <a:t>‹#›</a:t>
            </a:fld>
            <a:endParaRPr lang="en-US"/>
          </a:p>
        </p:txBody>
      </p:sp>
    </p:spTree>
    <p:extLst>
      <p:ext uri="{BB962C8B-B14F-4D97-AF65-F5344CB8AC3E}">
        <p14:creationId xmlns:p14="http://schemas.microsoft.com/office/powerpoint/2010/main" val="2030193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ody Paragraph">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6C2A63F5-462D-491C-A494-8EE454EAE5F1}"/>
              </a:ext>
            </a:extLst>
          </p:cNvPr>
          <p:cNvSpPr>
            <a:spLocks noGrp="1"/>
          </p:cNvSpPr>
          <p:nvPr>
            <p:ph type="body" sz="quarter" idx="10" hasCustomPrompt="1"/>
          </p:nvPr>
        </p:nvSpPr>
        <p:spPr>
          <a:xfrm>
            <a:off x="450568" y="477072"/>
            <a:ext cx="11329988" cy="437874"/>
          </a:xfrm>
          <a:prstGeom prst="rect">
            <a:avLst/>
          </a:prstGeom>
        </p:spPr>
        <p:txBody>
          <a:bodyPr/>
          <a:lstStyle>
            <a:lvl1pPr marL="0" indent="0">
              <a:buNone/>
              <a:defRPr>
                <a:solidFill>
                  <a:schemeClr val="accent1">
                    <a:lumMod val="50000"/>
                  </a:schemeClr>
                </a:solidFill>
                <a:latin typeface="Arial Black" panose="020B0A04020102020204" pitchFamily="34" charset="0"/>
              </a:defRPr>
            </a:lvl1pPr>
          </a:lstStyle>
          <a:p>
            <a:pPr lvl="0"/>
            <a:r>
              <a:rPr lang="en-US" sz="2800" dirty="0">
                <a:cs typeface="Tahoma"/>
              </a:rPr>
              <a:t>Title - Arial Black, 28 Dark Blue</a:t>
            </a:r>
          </a:p>
        </p:txBody>
      </p:sp>
      <p:sp>
        <p:nvSpPr>
          <p:cNvPr id="5" name="Text Placeholder 13">
            <a:extLst>
              <a:ext uri="{FF2B5EF4-FFF2-40B4-BE49-F238E27FC236}">
                <a16:creationId xmlns:a16="http://schemas.microsoft.com/office/drawing/2014/main" id="{F90D7BEA-27F6-4DD4-B76A-E21984609738}"/>
              </a:ext>
            </a:extLst>
          </p:cNvPr>
          <p:cNvSpPr>
            <a:spLocks noGrp="1"/>
          </p:cNvSpPr>
          <p:nvPr>
            <p:ph type="body" sz="quarter" idx="12" hasCustomPrompt="1"/>
          </p:nvPr>
        </p:nvSpPr>
        <p:spPr>
          <a:xfrm>
            <a:off x="450850" y="1484313"/>
            <a:ext cx="11329988" cy="4253878"/>
          </a:xfrm>
          <a:prstGeom prst="rect">
            <a:avLst/>
          </a:prstGeom>
        </p:spPr>
        <p:txBody>
          <a:bodyPr/>
          <a:lstStyle>
            <a:lvl1pPr marL="0" indent="0">
              <a:buNone/>
              <a:defRPr sz="2400">
                <a:solidFill>
                  <a:schemeClr val="tx1">
                    <a:lumMod val="65000"/>
                    <a:lumOff val="35000"/>
                  </a:schemeClr>
                </a:solidFill>
              </a:defRPr>
            </a:lvl1pPr>
            <a:lvl2pPr>
              <a:defRPr>
                <a:solidFill>
                  <a:schemeClr val="tx1">
                    <a:lumMod val="65000"/>
                    <a:lumOff val="35000"/>
                  </a:schemeClr>
                </a:solidFill>
              </a:defRPr>
            </a:lvl2pPr>
            <a:lvl3pPr marL="914400" indent="0">
              <a:buNone/>
              <a:defRPr>
                <a:solidFill>
                  <a:schemeClr val="tx1">
                    <a:lumMod val="65000"/>
                    <a:lumOff val="35000"/>
                  </a:schemeClr>
                </a:solidFill>
              </a:defRPr>
            </a:lvl3pPr>
          </a:lstStyle>
          <a:p>
            <a:pPr lvl="0"/>
            <a:r>
              <a:rPr lang="en-US" dirty="0"/>
              <a:t>Paragraph Text – Calibri Regular, 24 Grey</a:t>
            </a:r>
          </a:p>
          <a:p>
            <a:pPr lvl="1"/>
            <a:r>
              <a:rPr lang="en-US" dirty="0"/>
              <a:t>Bullet Points – Calibri Regular, 24 Grey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Bullet Points, Level Two – Calibri Regular, 20 Grey</a:t>
            </a:r>
          </a:p>
        </p:txBody>
      </p:sp>
      <p:sp>
        <p:nvSpPr>
          <p:cNvPr id="13" name="Rectangle 12">
            <a:extLst>
              <a:ext uri="{FF2B5EF4-FFF2-40B4-BE49-F238E27FC236}">
                <a16:creationId xmlns:a16="http://schemas.microsoft.com/office/drawing/2014/main" id="{24A4CE3A-105D-FE5C-76A1-D2EBD2679B88}"/>
              </a:ext>
            </a:extLst>
          </p:cNvPr>
          <p:cNvSpPr/>
          <p:nvPr userDrawn="1"/>
        </p:nvSpPr>
        <p:spPr>
          <a:xfrm>
            <a:off x="0" y="6205286"/>
            <a:ext cx="12192000" cy="652714"/>
          </a:xfrm>
          <a:prstGeom prst="rect">
            <a:avLst/>
          </a:prstGeom>
          <a:gradFill flip="none" rotWithShape="1">
            <a:gsLst>
              <a:gs pos="0">
                <a:srgbClr val="1981AE">
                  <a:shade val="30000"/>
                  <a:satMod val="115000"/>
                </a:srgbClr>
              </a:gs>
              <a:gs pos="50000">
                <a:srgbClr val="1981AE">
                  <a:shade val="67500"/>
                  <a:satMod val="115000"/>
                </a:srgbClr>
              </a:gs>
              <a:gs pos="100000">
                <a:srgbClr val="1981AE">
                  <a:shade val="100000"/>
                  <a:satMod val="115000"/>
                </a:srgbClr>
              </a:gs>
            </a:gsLst>
            <a:lin ang="16200000" scaled="1"/>
            <a:tileRect/>
          </a:gradFill>
          <a:ln>
            <a:solidFill>
              <a:srgbClr val="013F7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Text&#10;&#10;Description automatically generated">
            <a:extLst>
              <a:ext uri="{FF2B5EF4-FFF2-40B4-BE49-F238E27FC236}">
                <a16:creationId xmlns:a16="http://schemas.microsoft.com/office/drawing/2014/main" id="{D3A0AD97-8A6C-28C0-577E-313BDED94A84}"/>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9508778" y="6291508"/>
            <a:ext cx="2495949" cy="480270"/>
          </a:xfrm>
          <a:prstGeom prst="rect">
            <a:avLst/>
          </a:prstGeom>
        </p:spPr>
      </p:pic>
      <p:grpSp>
        <p:nvGrpSpPr>
          <p:cNvPr id="18" name="Group 17">
            <a:extLst>
              <a:ext uri="{FF2B5EF4-FFF2-40B4-BE49-F238E27FC236}">
                <a16:creationId xmlns:a16="http://schemas.microsoft.com/office/drawing/2014/main" id="{0E6C5463-15FE-6588-FE7F-26B77C038469}"/>
              </a:ext>
            </a:extLst>
          </p:cNvPr>
          <p:cNvGrpSpPr/>
          <p:nvPr userDrawn="1"/>
        </p:nvGrpSpPr>
        <p:grpSpPr>
          <a:xfrm flipH="1">
            <a:off x="-12032" y="4848326"/>
            <a:ext cx="2879558" cy="2021305"/>
            <a:chOff x="8446167" y="4314824"/>
            <a:chExt cx="3745833" cy="2543176"/>
          </a:xfrm>
        </p:grpSpPr>
        <p:pic>
          <p:nvPicPr>
            <p:cNvPr id="11" name="Picture 2">
              <a:extLst>
                <a:ext uri="{FF2B5EF4-FFF2-40B4-BE49-F238E27FC236}">
                  <a16:creationId xmlns:a16="http://schemas.microsoft.com/office/drawing/2014/main" id="{9A7B0AE0-C3FF-9B50-B1AA-49043818CE1A}"/>
                </a:ext>
              </a:extLst>
            </p:cNvPr>
            <p:cNvPicPr>
              <a:picLocks noChangeAspect="1"/>
            </p:cNvPicPr>
            <p:nvPr userDrawn="1"/>
          </p:nvPicPr>
          <p:blipFill rotWithShape="1">
            <a:blip r:embed="rId3"/>
            <a:srcRect b="26627"/>
            <a:stretch/>
          </p:blipFill>
          <p:spPr>
            <a:xfrm>
              <a:off x="9302884" y="4788524"/>
              <a:ext cx="2889115" cy="2069476"/>
            </a:xfrm>
            <a:prstGeom prst="rect">
              <a:avLst/>
            </a:prstGeom>
          </p:spPr>
        </p:pic>
        <p:pic>
          <p:nvPicPr>
            <p:cNvPr id="10" name="Picture 3">
              <a:extLst>
                <a:ext uri="{FF2B5EF4-FFF2-40B4-BE49-F238E27FC236}">
                  <a16:creationId xmlns:a16="http://schemas.microsoft.com/office/drawing/2014/main" id="{82E9A004-608F-02B7-4574-1339BBF628E2}"/>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757" b="21630"/>
            <a:stretch/>
          </p:blipFill>
          <p:spPr>
            <a:xfrm>
              <a:off x="9484468" y="5036919"/>
              <a:ext cx="2707532" cy="1821080"/>
            </a:xfrm>
            <a:prstGeom prst="rect">
              <a:avLst/>
            </a:prstGeom>
          </p:spPr>
        </p:pic>
        <p:sp>
          <p:nvSpPr>
            <p:cNvPr id="6" name="Slide Number Placeholder 1">
              <a:extLst>
                <a:ext uri="{FF2B5EF4-FFF2-40B4-BE49-F238E27FC236}">
                  <a16:creationId xmlns:a16="http://schemas.microsoft.com/office/drawing/2014/main" id="{30FDECC6-33F4-7251-B345-4CEE9F5F9833}"/>
                </a:ext>
              </a:extLst>
            </p:cNvPr>
            <p:cNvSpPr txBox="1">
              <a:spLocks/>
            </p:cNvSpPr>
            <p:nvPr userDrawn="1"/>
          </p:nvSpPr>
          <p:spPr>
            <a:xfrm>
              <a:off x="11403646" y="6385055"/>
              <a:ext cx="555625" cy="365125"/>
            </a:xfrm>
            <a:prstGeom prst="rect">
              <a:avLst/>
            </a:prstGeom>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defRPr/>
              </a:pPr>
              <a:fld id="{799AFA04-4CE3-4A1C-89E9-FFD03247D8AF}" type="slidenum">
                <a:rPr lang="en-US" sz="1200" smtClean="0">
                  <a:latin typeface="Trebuchet MS" panose="020B0603020202020204"/>
                </a:rPr>
                <a:pPr marL="0" indent="0" algn="r">
                  <a:buNone/>
                  <a:defRPr/>
                </a:pPr>
                <a:t>‹#›</a:t>
              </a:fld>
              <a:endParaRPr lang="en-US" sz="1200" dirty="0">
                <a:latin typeface="Trebuchet MS" panose="020B0603020202020204"/>
              </a:endParaRPr>
            </a:p>
          </p:txBody>
        </p:sp>
        <p:pic>
          <p:nvPicPr>
            <p:cNvPr id="9" name="Picture 4">
              <a:extLst>
                <a:ext uri="{FF2B5EF4-FFF2-40B4-BE49-F238E27FC236}">
                  <a16:creationId xmlns:a16="http://schemas.microsoft.com/office/drawing/2014/main" id="{562978A0-25A8-DE0C-4D6F-363A17B24EED}"/>
                </a:ext>
              </a:extLst>
            </p:cNvPr>
            <p:cNvPicPr>
              <a:picLocks noChangeAspect="1"/>
            </p:cNvPicPr>
            <p:nvPr userDrawn="1"/>
          </p:nvPicPr>
          <p:blipFill rotWithShape="1">
            <a:blip r:embed="rId6"/>
            <a:srcRect l="32928" t="-5757" r="24040" b="48190"/>
            <a:stretch/>
          </p:blipFill>
          <p:spPr>
            <a:xfrm>
              <a:off x="8446167" y="4314824"/>
              <a:ext cx="3745831" cy="2543175"/>
            </a:xfrm>
            <a:prstGeom prst="rect">
              <a:avLst/>
            </a:prstGeom>
          </p:spPr>
        </p:pic>
      </p:grpSp>
    </p:spTree>
    <p:extLst>
      <p:ext uri="{BB962C8B-B14F-4D97-AF65-F5344CB8AC3E}">
        <p14:creationId xmlns:p14="http://schemas.microsoft.com/office/powerpoint/2010/main" val="579192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B763-A3B6-1E11-3251-2BE7183E50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578FB-1793-E414-D303-3B6BF75A96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1D4184-5261-362A-E97B-DE9C434F2D11}"/>
              </a:ext>
            </a:extLst>
          </p:cNvPr>
          <p:cNvSpPr>
            <a:spLocks noGrp="1"/>
          </p:cNvSpPr>
          <p:nvPr>
            <p:ph type="dt" sz="half" idx="10"/>
          </p:nvPr>
        </p:nvSpPr>
        <p:spPr/>
        <p:txBody>
          <a:bodyPr/>
          <a:lstStyle/>
          <a:p>
            <a:fld id="{B8C95518-15E4-43BA-A854-CC242D1AFCF0}" type="datetimeFigureOut">
              <a:rPr lang="en-US" smtClean="0"/>
              <a:t>5/22/2023</a:t>
            </a:fld>
            <a:endParaRPr lang="en-US"/>
          </a:p>
        </p:txBody>
      </p:sp>
      <p:sp>
        <p:nvSpPr>
          <p:cNvPr id="5" name="Footer Placeholder 4">
            <a:extLst>
              <a:ext uri="{FF2B5EF4-FFF2-40B4-BE49-F238E27FC236}">
                <a16:creationId xmlns:a16="http://schemas.microsoft.com/office/drawing/2014/main" id="{0533397D-D40D-67BD-B272-9F5494BF6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C6DB6-F1AC-D6B1-6795-94FBA24183FF}"/>
              </a:ext>
            </a:extLst>
          </p:cNvPr>
          <p:cNvSpPr>
            <a:spLocks noGrp="1"/>
          </p:cNvSpPr>
          <p:nvPr>
            <p:ph type="sldNum" sz="quarter" idx="12"/>
          </p:nvPr>
        </p:nvSpPr>
        <p:spPr/>
        <p:txBody>
          <a:bodyPr/>
          <a:lstStyle/>
          <a:p>
            <a:fld id="{F1F5AC88-D94D-4EC9-90FB-5FD21074966B}" type="slidenum">
              <a:rPr lang="en-US" smtClean="0"/>
              <a:t>‹#›</a:t>
            </a:fld>
            <a:endParaRPr lang="en-US"/>
          </a:p>
        </p:txBody>
      </p:sp>
    </p:spTree>
    <p:extLst>
      <p:ext uri="{BB962C8B-B14F-4D97-AF65-F5344CB8AC3E}">
        <p14:creationId xmlns:p14="http://schemas.microsoft.com/office/powerpoint/2010/main" val="2842300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DAC04-8406-D5E8-34ED-311B3999F9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353CDE-40DE-1374-1735-1B4920094D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C95B3B-CCBF-3B04-FDB5-E2B93FCD3C25}"/>
              </a:ext>
            </a:extLst>
          </p:cNvPr>
          <p:cNvSpPr>
            <a:spLocks noGrp="1"/>
          </p:cNvSpPr>
          <p:nvPr>
            <p:ph type="dt" sz="half" idx="10"/>
          </p:nvPr>
        </p:nvSpPr>
        <p:spPr/>
        <p:txBody>
          <a:bodyPr/>
          <a:lstStyle/>
          <a:p>
            <a:fld id="{B8C95518-15E4-43BA-A854-CC242D1AFCF0}" type="datetimeFigureOut">
              <a:rPr lang="en-US" smtClean="0"/>
              <a:t>5/22/2023</a:t>
            </a:fld>
            <a:endParaRPr lang="en-US"/>
          </a:p>
        </p:txBody>
      </p:sp>
      <p:sp>
        <p:nvSpPr>
          <p:cNvPr id="5" name="Footer Placeholder 4">
            <a:extLst>
              <a:ext uri="{FF2B5EF4-FFF2-40B4-BE49-F238E27FC236}">
                <a16:creationId xmlns:a16="http://schemas.microsoft.com/office/drawing/2014/main" id="{CE0E9B9F-4F47-4086-F98D-56DC811ED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3178F-0543-3CD9-A942-F65DFF6E4C5D}"/>
              </a:ext>
            </a:extLst>
          </p:cNvPr>
          <p:cNvSpPr>
            <a:spLocks noGrp="1"/>
          </p:cNvSpPr>
          <p:nvPr>
            <p:ph type="sldNum" sz="quarter" idx="12"/>
          </p:nvPr>
        </p:nvSpPr>
        <p:spPr/>
        <p:txBody>
          <a:bodyPr/>
          <a:lstStyle/>
          <a:p>
            <a:fld id="{F1F5AC88-D94D-4EC9-90FB-5FD21074966B}" type="slidenum">
              <a:rPr lang="en-US" smtClean="0"/>
              <a:t>‹#›</a:t>
            </a:fld>
            <a:endParaRPr lang="en-US"/>
          </a:p>
        </p:txBody>
      </p:sp>
    </p:spTree>
    <p:extLst>
      <p:ext uri="{BB962C8B-B14F-4D97-AF65-F5344CB8AC3E}">
        <p14:creationId xmlns:p14="http://schemas.microsoft.com/office/powerpoint/2010/main" val="1404373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1468-1340-91BE-B575-8E6EDDF98D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6E3093-3C72-9054-748D-5B3D49794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24E594-09C0-F235-2D4E-C346B8D3743B}"/>
              </a:ext>
            </a:extLst>
          </p:cNvPr>
          <p:cNvSpPr>
            <a:spLocks noGrp="1"/>
          </p:cNvSpPr>
          <p:nvPr>
            <p:ph type="dt" sz="half" idx="10"/>
          </p:nvPr>
        </p:nvSpPr>
        <p:spPr/>
        <p:txBody>
          <a:bodyPr/>
          <a:lstStyle/>
          <a:p>
            <a:fld id="{B8C95518-15E4-43BA-A854-CC242D1AFCF0}" type="datetimeFigureOut">
              <a:rPr lang="en-US" smtClean="0"/>
              <a:t>5/22/2023</a:t>
            </a:fld>
            <a:endParaRPr lang="en-US"/>
          </a:p>
        </p:txBody>
      </p:sp>
      <p:sp>
        <p:nvSpPr>
          <p:cNvPr id="5" name="Footer Placeholder 4">
            <a:extLst>
              <a:ext uri="{FF2B5EF4-FFF2-40B4-BE49-F238E27FC236}">
                <a16:creationId xmlns:a16="http://schemas.microsoft.com/office/drawing/2014/main" id="{4BDE1E74-6827-4DCC-5470-8954879C4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6A7D5-A35D-64DA-8C1B-1363B18D509E}"/>
              </a:ext>
            </a:extLst>
          </p:cNvPr>
          <p:cNvSpPr>
            <a:spLocks noGrp="1"/>
          </p:cNvSpPr>
          <p:nvPr>
            <p:ph type="sldNum" sz="quarter" idx="12"/>
          </p:nvPr>
        </p:nvSpPr>
        <p:spPr/>
        <p:txBody>
          <a:bodyPr/>
          <a:lstStyle/>
          <a:p>
            <a:fld id="{F1F5AC88-D94D-4EC9-90FB-5FD21074966B}" type="slidenum">
              <a:rPr lang="en-US" smtClean="0"/>
              <a:t>‹#›</a:t>
            </a:fld>
            <a:endParaRPr lang="en-US"/>
          </a:p>
        </p:txBody>
      </p:sp>
    </p:spTree>
    <p:extLst>
      <p:ext uri="{BB962C8B-B14F-4D97-AF65-F5344CB8AC3E}">
        <p14:creationId xmlns:p14="http://schemas.microsoft.com/office/powerpoint/2010/main" val="369302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F5617-630F-9309-226A-955747FAD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D61157-0DE9-21F4-10ED-9AD42EE0EA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D770C7-3A6C-9BA4-C63D-B72732D496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4A0BA3-9D6B-1B40-5466-9BF5508817B0}"/>
              </a:ext>
            </a:extLst>
          </p:cNvPr>
          <p:cNvSpPr>
            <a:spLocks noGrp="1"/>
          </p:cNvSpPr>
          <p:nvPr>
            <p:ph type="dt" sz="half" idx="10"/>
          </p:nvPr>
        </p:nvSpPr>
        <p:spPr/>
        <p:txBody>
          <a:bodyPr/>
          <a:lstStyle/>
          <a:p>
            <a:fld id="{B8C95518-15E4-43BA-A854-CC242D1AFCF0}" type="datetimeFigureOut">
              <a:rPr lang="en-US" smtClean="0"/>
              <a:t>5/22/2023</a:t>
            </a:fld>
            <a:endParaRPr lang="en-US"/>
          </a:p>
        </p:txBody>
      </p:sp>
      <p:sp>
        <p:nvSpPr>
          <p:cNvPr id="6" name="Footer Placeholder 5">
            <a:extLst>
              <a:ext uri="{FF2B5EF4-FFF2-40B4-BE49-F238E27FC236}">
                <a16:creationId xmlns:a16="http://schemas.microsoft.com/office/drawing/2014/main" id="{3E880EB3-706F-F8DE-C74C-7322B5C92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094F63-91AB-B2D1-8C81-32577DCE52EA}"/>
              </a:ext>
            </a:extLst>
          </p:cNvPr>
          <p:cNvSpPr>
            <a:spLocks noGrp="1"/>
          </p:cNvSpPr>
          <p:nvPr>
            <p:ph type="sldNum" sz="quarter" idx="12"/>
          </p:nvPr>
        </p:nvSpPr>
        <p:spPr/>
        <p:txBody>
          <a:bodyPr/>
          <a:lstStyle/>
          <a:p>
            <a:fld id="{F1F5AC88-D94D-4EC9-90FB-5FD21074966B}" type="slidenum">
              <a:rPr lang="en-US" smtClean="0"/>
              <a:t>‹#›</a:t>
            </a:fld>
            <a:endParaRPr lang="en-US"/>
          </a:p>
        </p:txBody>
      </p:sp>
    </p:spTree>
    <p:extLst>
      <p:ext uri="{BB962C8B-B14F-4D97-AF65-F5344CB8AC3E}">
        <p14:creationId xmlns:p14="http://schemas.microsoft.com/office/powerpoint/2010/main" val="2892385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A69A9-D8B7-FB4A-606C-8022AEB999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43D977-BA81-A7A7-17DD-F23BB329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EB86C0-CA3E-13EE-F206-7CC32E5E7C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A7436F-1171-1388-D491-0E58F27E82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856A78-DA84-E935-0976-71A8F32301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D19E3E-0248-98AC-38A2-B1F94D435855}"/>
              </a:ext>
            </a:extLst>
          </p:cNvPr>
          <p:cNvSpPr>
            <a:spLocks noGrp="1"/>
          </p:cNvSpPr>
          <p:nvPr>
            <p:ph type="dt" sz="half" idx="10"/>
          </p:nvPr>
        </p:nvSpPr>
        <p:spPr/>
        <p:txBody>
          <a:bodyPr/>
          <a:lstStyle/>
          <a:p>
            <a:fld id="{B8C95518-15E4-43BA-A854-CC242D1AFCF0}" type="datetimeFigureOut">
              <a:rPr lang="en-US" smtClean="0"/>
              <a:t>5/22/2023</a:t>
            </a:fld>
            <a:endParaRPr lang="en-US"/>
          </a:p>
        </p:txBody>
      </p:sp>
      <p:sp>
        <p:nvSpPr>
          <p:cNvPr id="8" name="Footer Placeholder 7">
            <a:extLst>
              <a:ext uri="{FF2B5EF4-FFF2-40B4-BE49-F238E27FC236}">
                <a16:creationId xmlns:a16="http://schemas.microsoft.com/office/drawing/2014/main" id="{BC41536E-D7B3-FF6B-44D7-3BA206B7C6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7B5EB5-E50A-E3A2-1A7C-7B5548317F9B}"/>
              </a:ext>
            </a:extLst>
          </p:cNvPr>
          <p:cNvSpPr>
            <a:spLocks noGrp="1"/>
          </p:cNvSpPr>
          <p:nvPr>
            <p:ph type="sldNum" sz="quarter" idx="12"/>
          </p:nvPr>
        </p:nvSpPr>
        <p:spPr/>
        <p:txBody>
          <a:bodyPr/>
          <a:lstStyle/>
          <a:p>
            <a:fld id="{F1F5AC88-D94D-4EC9-90FB-5FD21074966B}" type="slidenum">
              <a:rPr lang="en-US" smtClean="0"/>
              <a:t>‹#›</a:t>
            </a:fld>
            <a:endParaRPr lang="en-US"/>
          </a:p>
        </p:txBody>
      </p:sp>
    </p:spTree>
    <p:extLst>
      <p:ext uri="{BB962C8B-B14F-4D97-AF65-F5344CB8AC3E}">
        <p14:creationId xmlns:p14="http://schemas.microsoft.com/office/powerpoint/2010/main" val="3152063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5CE2-F8F0-98F6-AA37-EF2FC34C03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3B4182-D38E-871D-9FD2-2B61F8508993}"/>
              </a:ext>
            </a:extLst>
          </p:cNvPr>
          <p:cNvSpPr>
            <a:spLocks noGrp="1"/>
          </p:cNvSpPr>
          <p:nvPr>
            <p:ph type="dt" sz="half" idx="10"/>
          </p:nvPr>
        </p:nvSpPr>
        <p:spPr/>
        <p:txBody>
          <a:bodyPr/>
          <a:lstStyle/>
          <a:p>
            <a:fld id="{B8C95518-15E4-43BA-A854-CC242D1AFCF0}" type="datetimeFigureOut">
              <a:rPr lang="en-US" smtClean="0"/>
              <a:t>5/22/2023</a:t>
            </a:fld>
            <a:endParaRPr lang="en-US"/>
          </a:p>
        </p:txBody>
      </p:sp>
      <p:sp>
        <p:nvSpPr>
          <p:cNvPr id="4" name="Footer Placeholder 3">
            <a:extLst>
              <a:ext uri="{FF2B5EF4-FFF2-40B4-BE49-F238E27FC236}">
                <a16:creationId xmlns:a16="http://schemas.microsoft.com/office/drawing/2014/main" id="{4FE2689B-1FEA-8B46-36E7-4C195EBB2A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6E8F8D-45E8-F5F2-7C94-B1A69B33C6FB}"/>
              </a:ext>
            </a:extLst>
          </p:cNvPr>
          <p:cNvSpPr>
            <a:spLocks noGrp="1"/>
          </p:cNvSpPr>
          <p:nvPr>
            <p:ph type="sldNum" sz="quarter" idx="12"/>
          </p:nvPr>
        </p:nvSpPr>
        <p:spPr/>
        <p:txBody>
          <a:bodyPr/>
          <a:lstStyle/>
          <a:p>
            <a:fld id="{F1F5AC88-D94D-4EC9-90FB-5FD21074966B}" type="slidenum">
              <a:rPr lang="en-US" smtClean="0"/>
              <a:t>‹#›</a:t>
            </a:fld>
            <a:endParaRPr lang="en-US"/>
          </a:p>
        </p:txBody>
      </p:sp>
    </p:spTree>
    <p:extLst>
      <p:ext uri="{BB962C8B-B14F-4D97-AF65-F5344CB8AC3E}">
        <p14:creationId xmlns:p14="http://schemas.microsoft.com/office/powerpoint/2010/main" val="363560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A96FC3-3E94-E597-CC11-CBCD50D0D1D8}"/>
              </a:ext>
            </a:extLst>
          </p:cNvPr>
          <p:cNvSpPr>
            <a:spLocks noGrp="1"/>
          </p:cNvSpPr>
          <p:nvPr>
            <p:ph type="dt" sz="half" idx="10"/>
          </p:nvPr>
        </p:nvSpPr>
        <p:spPr/>
        <p:txBody>
          <a:bodyPr/>
          <a:lstStyle/>
          <a:p>
            <a:fld id="{B8C95518-15E4-43BA-A854-CC242D1AFCF0}" type="datetimeFigureOut">
              <a:rPr lang="en-US" smtClean="0"/>
              <a:t>5/22/2023</a:t>
            </a:fld>
            <a:endParaRPr lang="en-US"/>
          </a:p>
        </p:txBody>
      </p:sp>
      <p:sp>
        <p:nvSpPr>
          <p:cNvPr id="3" name="Footer Placeholder 2">
            <a:extLst>
              <a:ext uri="{FF2B5EF4-FFF2-40B4-BE49-F238E27FC236}">
                <a16:creationId xmlns:a16="http://schemas.microsoft.com/office/drawing/2014/main" id="{626C8151-84A4-DA20-CC98-3FB64D2FAF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423ADB-5E01-C519-FD9A-DB6149E2E1FB}"/>
              </a:ext>
            </a:extLst>
          </p:cNvPr>
          <p:cNvSpPr>
            <a:spLocks noGrp="1"/>
          </p:cNvSpPr>
          <p:nvPr>
            <p:ph type="sldNum" sz="quarter" idx="12"/>
          </p:nvPr>
        </p:nvSpPr>
        <p:spPr/>
        <p:txBody>
          <a:bodyPr/>
          <a:lstStyle/>
          <a:p>
            <a:fld id="{F1F5AC88-D94D-4EC9-90FB-5FD21074966B}" type="slidenum">
              <a:rPr lang="en-US" smtClean="0"/>
              <a:t>‹#›</a:t>
            </a:fld>
            <a:endParaRPr lang="en-US"/>
          </a:p>
        </p:txBody>
      </p:sp>
    </p:spTree>
    <p:extLst>
      <p:ext uri="{BB962C8B-B14F-4D97-AF65-F5344CB8AC3E}">
        <p14:creationId xmlns:p14="http://schemas.microsoft.com/office/powerpoint/2010/main" val="208169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3840-C149-FFB5-7226-E71117C244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32BA3-C5EC-F71F-4F85-142FDC2100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9AC89C-7477-4C67-6A05-7A65E2267B61}"/>
              </a:ext>
            </a:extLst>
          </p:cNvPr>
          <p:cNvSpPr>
            <a:spLocks noGrp="1"/>
          </p:cNvSpPr>
          <p:nvPr>
            <p:ph type="dt" sz="half" idx="10"/>
          </p:nvPr>
        </p:nvSpPr>
        <p:spPr/>
        <p:txBody>
          <a:bodyPr/>
          <a:lstStyle/>
          <a:p>
            <a:fld id="{22A35D03-C5D7-4661-87E1-BF4B1BF425DA}" type="datetimeFigureOut">
              <a:rPr lang="en-US" smtClean="0"/>
              <a:t>5/22/2023</a:t>
            </a:fld>
            <a:endParaRPr lang="en-US"/>
          </a:p>
        </p:txBody>
      </p:sp>
      <p:sp>
        <p:nvSpPr>
          <p:cNvPr id="5" name="Footer Placeholder 4">
            <a:extLst>
              <a:ext uri="{FF2B5EF4-FFF2-40B4-BE49-F238E27FC236}">
                <a16:creationId xmlns:a16="http://schemas.microsoft.com/office/drawing/2014/main" id="{F3F3929F-84AD-1505-9823-B9A8B3166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63F2C-893B-F4EF-4283-D851927C9F4D}"/>
              </a:ext>
            </a:extLst>
          </p:cNvPr>
          <p:cNvSpPr>
            <a:spLocks noGrp="1"/>
          </p:cNvSpPr>
          <p:nvPr>
            <p:ph type="sldNum" sz="quarter" idx="12"/>
          </p:nvPr>
        </p:nvSpPr>
        <p:spPr/>
        <p:txBody>
          <a:bodyPr/>
          <a:lstStyle/>
          <a:p>
            <a:fld id="{DAFD7131-0E05-4AEE-8676-3D4977CCB6BF}" type="slidenum">
              <a:rPr lang="en-US" smtClean="0"/>
              <a:t>‹#›</a:t>
            </a:fld>
            <a:endParaRPr lang="en-US"/>
          </a:p>
        </p:txBody>
      </p:sp>
    </p:spTree>
    <p:extLst>
      <p:ext uri="{BB962C8B-B14F-4D97-AF65-F5344CB8AC3E}">
        <p14:creationId xmlns:p14="http://schemas.microsoft.com/office/powerpoint/2010/main" val="2938091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C66AF-C547-287F-9B11-2E4BC1AD5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E7E31D-13B1-BE37-579A-A5A619FB76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D0F037-9673-09D2-4B30-D11876721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62D8B-E071-C4FD-DE6C-2421CAA59634}"/>
              </a:ext>
            </a:extLst>
          </p:cNvPr>
          <p:cNvSpPr>
            <a:spLocks noGrp="1"/>
          </p:cNvSpPr>
          <p:nvPr>
            <p:ph type="dt" sz="half" idx="10"/>
          </p:nvPr>
        </p:nvSpPr>
        <p:spPr/>
        <p:txBody>
          <a:bodyPr/>
          <a:lstStyle/>
          <a:p>
            <a:fld id="{B8C95518-15E4-43BA-A854-CC242D1AFCF0}" type="datetimeFigureOut">
              <a:rPr lang="en-US" smtClean="0"/>
              <a:t>5/22/2023</a:t>
            </a:fld>
            <a:endParaRPr lang="en-US"/>
          </a:p>
        </p:txBody>
      </p:sp>
      <p:sp>
        <p:nvSpPr>
          <p:cNvPr id="6" name="Footer Placeholder 5">
            <a:extLst>
              <a:ext uri="{FF2B5EF4-FFF2-40B4-BE49-F238E27FC236}">
                <a16:creationId xmlns:a16="http://schemas.microsoft.com/office/drawing/2014/main" id="{280E6290-4677-8803-D26A-6262332458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8F6CC-D709-42EB-D3BD-26EC734AB1DB}"/>
              </a:ext>
            </a:extLst>
          </p:cNvPr>
          <p:cNvSpPr>
            <a:spLocks noGrp="1"/>
          </p:cNvSpPr>
          <p:nvPr>
            <p:ph type="sldNum" sz="quarter" idx="12"/>
          </p:nvPr>
        </p:nvSpPr>
        <p:spPr/>
        <p:txBody>
          <a:bodyPr/>
          <a:lstStyle/>
          <a:p>
            <a:fld id="{F1F5AC88-D94D-4EC9-90FB-5FD21074966B}" type="slidenum">
              <a:rPr lang="en-US" smtClean="0"/>
              <a:t>‹#›</a:t>
            </a:fld>
            <a:endParaRPr lang="en-US"/>
          </a:p>
        </p:txBody>
      </p:sp>
    </p:spTree>
    <p:extLst>
      <p:ext uri="{BB962C8B-B14F-4D97-AF65-F5344CB8AC3E}">
        <p14:creationId xmlns:p14="http://schemas.microsoft.com/office/powerpoint/2010/main" val="4240105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EBFC6-7C91-C47C-0486-87E536D923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805A47-D6F0-8384-2F1F-61B6FE135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8A0D38-535C-D216-F53B-5F4179665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7D13AC-C661-E542-698C-412E4ABB9E33}"/>
              </a:ext>
            </a:extLst>
          </p:cNvPr>
          <p:cNvSpPr>
            <a:spLocks noGrp="1"/>
          </p:cNvSpPr>
          <p:nvPr>
            <p:ph type="dt" sz="half" idx="10"/>
          </p:nvPr>
        </p:nvSpPr>
        <p:spPr/>
        <p:txBody>
          <a:bodyPr/>
          <a:lstStyle/>
          <a:p>
            <a:fld id="{B8C95518-15E4-43BA-A854-CC242D1AFCF0}" type="datetimeFigureOut">
              <a:rPr lang="en-US" smtClean="0"/>
              <a:t>5/22/2023</a:t>
            </a:fld>
            <a:endParaRPr lang="en-US"/>
          </a:p>
        </p:txBody>
      </p:sp>
      <p:sp>
        <p:nvSpPr>
          <p:cNvPr id="6" name="Footer Placeholder 5">
            <a:extLst>
              <a:ext uri="{FF2B5EF4-FFF2-40B4-BE49-F238E27FC236}">
                <a16:creationId xmlns:a16="http://schemas.microsoft.com/office/drawing/2014/main" id="{799ED772-65A2-FDD9-EFB2-E0892DF233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D094A-68B9-3EEB-6044-19BBA7D9C6C1}"/>
              </a:ext>
            </a:extLst>
          </p:cNvPr>
          <p:cNvSpPr>
            <a:spLocks noGrp="1"/>
          </p:cNvSpPr>
          <p:nvPr>
            <p:ph type="sldNum" sz="quarter" idx="12"/>
          </p:nvPr>
        </p:nvSpPr>
        <p:spPr/>
        <p:txBody>
          <a:bodyPr/>
          <a:lstStyle/>
          <a:p>
            <a:fld id="{F1F5AC88-D94D-4EC9-90FB-5FD21074966B}" type="slidenum">
              <a:rPr lang="en-US" smtClean="0"/>
              <a:t>‹#›</a:t>
            </a:fld>
            <a:endParaRPr lang="en-US"/>
          </a:p>
        </p:txBody>
      </p:sp>
    </p:spTree>
    <p:extLst>
      <p:ext uri="{BB962C8B-B14F-4D97-AF65-F5344CB8AC3E}">
        <p14:creationId xmlns:p14="http://schemas.microsoft.com/office/powerpoint/2010/main" val="1605074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E7D74-942D-7500-F2A4-BB793BE292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357532-9F50-DA50-24EA-3D02D970A5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2CF86-14EB-70CA-A79B-EB747C929608}"/>
              </a:ext>
            </a:extLst>
          </p:cNvPr>
          <p:cNvSpPr>
            <a:spLocks noGrp="1"/>
          </p:cNvSpPr>
          <p:nvPr>
            <p:ph type="dt" sz="half" idx="10"/>
          </p:nvPr>
        </p:nvSpPr>
        <p:spPr/>
        <p:txBody>
          <a:bodyPr/>
          <a:lstStyle/>
          <a:p>
            <a:fld id="{B8C95518-15E4-43BA-A854-CC242D1AFCF0}" type="datetimeFigureOut">
              <a:rPr lang="en-US" smtClean="0"/>
              <a:t>5/22/2023</a:t>
            </a:fld>
            <a:endParaRPr lang="en-US"/>
          </a:p>
        </p:txBody>
      </p:sp>
      <p:sp>
        <p:nvSpPr>
          <p:cNvPr id="5" name="Footer Placeholder 4">
            <a:extLst>
              <a:ext uri="{FF2B5EF4-FFF2-40B4-BE49-F238E27FC236}">
                <a16:creationId xmlns:a16="http://schemas.microsoft.com/office/drawing/2014/main" id="{9B0B2EB3-5DA9-56DF-1BA0-4CD5679A9A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3073B-4329-75C1-7F42-AE1D769D3184}"/>
              </a:ext>
            </a:extLst>
          </p:cNvPr>
          <p:cNvSpPr>
            <a:spLocks noGrp="1"/>
          </p:cNvSpPr>
          <p:nvPr>
            <p:ph type="sldNum" sz="quarter" idx="12"/>
          </p:nvPr>
        </p:nvSpPr>
        <p:spPr/>
        <p:txBody>
          <a:bodyPr/>
          <a:lstStyle/>
          <a:p>
            <a:fld id="{F1F5AC88-D94D-4EC9-90FB-5FD21074966B}" type="slidenum">
              <a:rPr lang="en-US" smtClean="0"/>
              <a:t>‹#›</a:t>
            </a:fld>
            <a:endParaRPr lang="en-US"/>
          </a:p>
        </p:txBody>
      </p:sp>
    </p:spTree>
    <p:extLst>
      <p:ext uri="{BB962C8B-B14F-4D97-AF65-F5344CB8AC3E}">
        <p14:creationId xmlns:p14="http://schemas.microsoft.com/office/powerpoint/2010/main" val="1514559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F5D590-DAE3-0DB4-9006-2DA427D42F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3DEAF1-9AB3-25E3-7DC8-4FF82EF2DD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43008-F2EE-40E2-EBAC-75932BE422BF}"/>
              </a:ext>
            </a:extLst>
          </p:cNvPr>
          <p:cNvSpPr>
            <a:spLocks noGrp="1"/>
          </p:cNvSpPr>
          <p:nvPr>
            <p:ph type="dt" sz="half" idx="10"/>
          </p:nvPr>
        </p:nvSpPr>
        <p:spPr/>
        <p:txBody>
          <a:bodyPr/>
          <a:lstStyle/>
          <a:p>
            <a:fld id="{B8C95518-15E4-43BA-A854-CC242D1AFCF0}" type="datetimeFigureOut">
              <a:rPr lang="en-US" smtClean="0"/>
              <a:t>5/22/2023</a:t>
            </a:fld>
            <a:endParaRPr lang="en-US"/>
          </a:p>
        </p:txBody>
      </p:sp>
      <p:sp>
        <p:nvSpPr>
          <p:cNvPr id="5" name="Footer Placeholder 4">
            <a:extLst>
              <a:ext uri="{FF2B5EF4-FFF2-40B4-BE49-F238E27FC236}">
                <a16:creationId xmlns:a16="http://schemas.microsoft.com/office/drawing/2014/main" id="{8F45B66A-2AEE-A37B-1EBE-BA803CD02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07499-971F-5BA3-F780-77D8E8EA0B72}"/>
              </a:ext>
            </a:extLst>
          </p:cNvPr>
          <p:cNvSpPr>
            <a:spLocks noGrp="1"/>
          </p:cNvSpPr>
          <p:nvPr>
            <p:ph type="sldNum" sz="quarter" idx="12"/>
          </p:nvPr>
        </p:nvSpPr>
        <p:spPr/>
        <p:txBody>
          <a:bodyPr/>
          <a:lstStyle/>
          <a:p>
            <a:fld id="{F1F5AC88-D94D-4EC9-90FB-5FD21074966B}" type="slidenum">
              <a:rPr lang="en-US" smtClean="0"/>
              <a:t>‹#›</a:t>
            </a:fld>
            <a:endParaRPr lang="en-US"/>
          </a:p>
        </p:txBody>
      </p:sp>
    </p:spTree>
    <p:extLst>
      <p:ext uri="{BB962C8B-B14F-4D97-AF65-F5344CB8AC3E}">
        <p14:creationId xmlns:p14="http://schemas.microsoft.com/office/powerpoint/2010/main" val="673891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D72E1B54-9B27-4952-87E7-6BFFD696A3C1}"/>
              </a:ext>
            </a:extLst>
          </p:cNvPr>
          <p:cNvSpPr>
            <a:spLocks noGrp="1"/>
          </p:cNvSpPr>
          <p:nvPr>
            <p:ph type="body" sz="quarter" idx="10" hasCustomPrompt="1"/>
          </p:nvPr>
        </p:nvSpPr>
        <p:spPr>
          <a:xfrm>
            <a:off x="450568" y="477072"/>
            <a:ext cx="11329988" cy="437874"/>
          </a:xfrm>
          <a:prstGeom prst="rect">
            <a:avLst/>
          </a:prstGeom>
        </p:spPr>
        <p:txBody>
          <a:bodyPr/>
          <a:lstStyle>
            <a:lvl1pPr marL="0" indent="0">
              <a:buNone/>
              <a:defRPr>
                <a:solidFill>
                  <a:schemeClr val="accent1">
                    <a:lumMod val="50000"/>
                  </a:schemeClr>
                </a:solidFill>
                <a:latin typeface="Arial Black" panose="020B0A04020102020204" pitchFamily="34" charset="0"/>
              </a:defRPr>
            </a:lvl1pPr>
          </a:lstStyle>
          <a:p>
            <a:pPr lvl="0"/>
            <a:r>
              <a:rPr lang="en-US" sz="2800" dirty="0">
                <a:cs typeface="Tahoma"/>
              </a:rPr>
              <a:t>Title - Arial Black, 28 Dark Blue</a:t>
            </a:r>
          </a:p>
        </p:txBody>
      </p:sp>
      <p:sp>
        <p:nvSpPr>
          <p:cNvPr id="4" name="Text Placeholder 9">
            <a:extLst>
              <a:ext uri="{FF2B5EF4-FFF2-40B4-BE49-F238E27FC236}">
                <a16:creationId xmlns:a16="http://schemas.microsoft.com/office/drawing/2014/main" id="{2275208E-6746-4582-A816-89BBE6BC1C0F}"/>
              </a:ext>
            </a:extLst>
          </p:cNvPr>
          <p:cNvSpPr>
            <a:spLocks noGrp="1"/>
          </p:cNvSpPr>
          <p:nvPr>
            <p:ph type="body" sz="quarter" idx="11" hasCustomPrompt="1"/>
          </p:nvPr>
        </p:nvSpPr>
        <p:spPr>
          <a:xfrm>
            <a:off x="450568" y="914946"/>
            <a:ext cx="11329988" cy="370371"/>
          </a:xfrm>
          <a:prstGeom prst="rect">
            <a:avLst/>
          </a:prstGeom>
        </p:spPr>
        <p:txBody>
          <a:bodyPr/>
          <a:lstStyle>
            <a:lvl1pPr marL="0" indent="0">
              <a:buNone/>
              <a:defRPr sz="2000" b="1">
                <a:solidFill>
                  <a:schemeClr val="tx1">
                    <a:lumMod val="65000"/>
                    <a:lumOff val="35000"/>
                  </a:schemeClr>
                </a:solidFill>
              </a:defRPr>
            </a:lvl1pPr>
          </a:lstStyle>
          <a:p>
            <a:pPr lvl="0"/>
            <a:r>
              <a:rPr lang="en-US" b="1" dirty="0"/>
              <a:t>Subhead or Delete - Calibri Bold, 20 Grey</a:t>
            </a:r>
            <a:endParaRPr lang="en-US" dirty="0"/>
          </a:p>
        </p:txBody>
      </p:sp>
      <p:sp>
        <p:nvSpPr>
          <p:cNvPr id="5" name="Slide Number Placeholder 1">
            <a:extLst>
              <a:ext uri="{FF2B5EF4-FFF2-40B4-BE49-F238E27FC236}">
                <a16:creationId xmlns:a16="http://schemas.microsoft.com/office/drawing/2014/main" id="{A961D973-D891-3C06-7C81-0C36DDA46265}"/>
              </a:ext>
            </a:extLst>
          </p:cNvPr>
          <p:cNvSpPr txBox="1">
            <a:spLocks/>
          </p:cNvSpPr>
          <p:nvPr userDrawn="1"/>
        </p:nvSpPr>
        <p:spPr>
          <a:xfrm>
            <a:off x="11403647" y="6385055"/>
            <a:ext cx="555625" cy="365125"/>
          </a:xfrm>
          <a:prstGeom prst="rect">
            <a:avLst/>
          </a:prstGeom>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defRPr/>
            </a:pPr>
            <a:fld id="{799AFA04-4CE3-4A1C-89E9-FFD03247D8AF}" type="slidenum">
              <a:rPr lang="en-US" sz="1200" smtClean="0">
                <a:latin typeface="Trebuchet MS" panose="020B0603020202020204"/>
              </a:rPr>
              <a:pPr marL="0" indent="0" algn="r">
                <a:buNone/>
                <a:defRPr/>
              </a:pPr>
              <a:t>‹#›</a:t>
            </a:fld>
            <a:endParaRPr lang="en-US" sz="1200" dirty="0">
              <a:latin typeface="Trebuchet MS" panose="020B0603020202020204"/>
            </a:endParaRPr>
          </a:p>
        </p:txBody>
      </p:sp>
    </p:spTree>
    <p:extLst>
      <p:ext uri="{BB962C8B-B14F-4D97-AF65-F5344CB8AC3E}">
        <p14:creationId xmlns:p14="http://schemas.microsoft.com/office/powerpoint/2010/main" val="3349989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Body Paragraph">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6C2A63F5-462D-491C-A494-8EE454EAE5F1}"/>
              </a:ext>
            </a:extLst>
          </p:cNvPr>
          <p:cNvSpPr>
            <a:spLocks noGrp="1"/>
          </p:cNvSpPr>
          <p:nvPr>
            <p:ph type="body" sz="quarter" idx="10" hasCustomPrompt="1"/>
          </p:nvPr>
        </p:nvSpPr>
        <p:spPr>
          <a:xfrm>
            <a:off x="450568" y="477072"/>
            <a:ext cx="11329988" cy="437874"/>
          </a:xfrm>
          <a:prstGeom prst="rect">
            <a:avLst/>
          </a:prstGeom>
        </p:spPr>
        <p:txBody>
          <a:bodyPr/>
          <a:lstStyle>
            <a:lvl1pPr marL="0" indent="0">
              <a:buNone/>
              <a:defRPr>
                <a:solidFill>
                  <a:schemeClr val="accent1">
                    <a:lumMod val="50000"/>
                  </a:schemeClr>
                </a:solidFill>
                <a:latin typeface="Arial Black" panose="020B0A04020102020204" pitchFamily="34" charset="0"/>
              </a:defRPr>
            </a:lvl1pPr>
          </a:lstStyle>
          <a:p>
            <a:pPr lvl="0"/>
            <a:r>
              <a:rPr lang="en-US" sz="2800" dirty="0">
                <a:cs typeface="Tahoma"/>
              </a:rPr>
              <a:t>Title - Arial Black, 28 Dark Blue</a:t>
            </a:r>
          </a:p>
        </p:txBody>
      </p:sp>
      <p:sp>
        <p:nvSpPr>
          <p:cNvPr id="4" name="Text Placeholder 9">
            <a:extLst>
              <a:ext uri="{FF2B5EF4-FFF2-40B4-BE49-F238E27FC236}">
                <a16:creationId xmlns:a16="http://schemas.microsoft.com/office/drawing/2014/main" id="{71880A6E-B358-405D-9083-3F2E2FDFC638}"/>
              </a:ext>
            </a:extLst>
          </p:cNvPr>
          <p:cNvSpPr>
            <a:spLocks noGrp="1"/>
          </p:cNvSpPr>
          <p:nvPr>
            <p:ph type="body" sz="quarter" idx="11" hasCustomPrompt="1"/>
          </p:nvPr>
        </p:nvSpPr>
        <p:spPr>
          <a:xfrm>
            <a:off x="450568" y="914946"/>
            <a:ext cx="11329988" cy="370371"/>
          </a:xfrm>
          <a:prstGeom prst="rect">
            <a:avLst/>
          </a:prstGeom>
        </p:spPr>
        <p:txBody>
          <a:bodyPr/>
          <a:lstStyle>
            <a:lvl1pPr marL="0" indent="0">
              <a:buNone/>
              <a:defRPr sz="2000" b="1">
                <a:solidFill>
                  <a:schemeClr val="tx1">
                    <a:lumMod val="65000"/>
                    <a:lumOff val="35000"/>
                  </a:schemeClr>
                </a:solidFill>
              </a:defRPr>
            </a:lvl1pPr>
          </a:lstStyle>
          <a:p>
            <a:pPr lvl="0"/>
            <a:r>
              <a:rPr lang="en-US" b="1" dirty="0"/>
              <a:t>Subhead or Delete - Calibri Bold, 20 Grey</a:t>
            </a:r>
            <a:endParaRPr lang="en-US" dirty="0"/>
          </a:p>
        </p:txBody>
      </p:sp>
      <p:sp>
        <p:nvSpPr>
          <p:cNvPr id="5" name="Text Placeholder 13">
            <a:extLst>
              <a:ext uri="{FF2B5EF4-FFF2-40B4-BE49-F238E27FC236}">
                <a16:creationId xmlns:a16="http://schemas.microsoft.com/office/drawing/2014/main" id="{F90D7BEA-27F6-4DD4-B76A-E21984609738}"/>
              </a:ext>
            </a:extLst>
          </p:cNvPr>
          <p:cNvSpPr>
            <a:spLocks noGrp="1"/>
          </p:cNvSpPr>
          <p:nvPr>
            <p:ph type="body" sz="quarter" idx="12" hasCustomPrompt="1"/>
          </p:nvPr>
        </p:nvSpPr>
        <p:spPr>
          <a:xfrm>
            <a:off x="450850" y="1484313"/>
            <a:ext cx="11329988" cy="4253878"/>
          </a:xfrm>
          <a:prstGeom prst="rect">
            <a:avLst/>
          </a:prstGeom>
        </p:spPr>
        <p:txBody>
          <a:bodyPr/>
          <a:lstStyle>
            <a:lvl1pPr marL="0" indent="0">
              <a:buNone/>
              <a:defRPr sz="2400">
                <a:solidFill>
                  <a:schemeClr val="tx1">
                    <a:lumMod val="65000"/>
                    <a:lumOff val="35000"/>
                  </a:schemeClr>
                </a:solidFill>
              </a:defRPr>
            </a:lvl1pPr>
            <a:lvl2pPr>
              <a:defRPr>
                <a:solidFill>
                  <a:schemeClr val="tx1">
                    <a:lumMod val="65000"/>
                    <a:lumOff val="35000"/>
                  </a:schemeClr>
                </a:solidFill>
              </a:defRPr>
            </a:lvl2pPr>
            <a:lvl3pPr marL="914400" indent="0">
              <a:buNone/>
              <a:defRPr>
                <a:solidFill>
                  <a:schemeClr val="tx1">
                    <a:lumMod val="65000"/>
                    <a:lumOff val="35000"/>
                  </a:schemeClr>
                </a:solidFill>
              </a:defRPr>
            </a:lvl3pPr>
          </a:lstStyle>
          <a:p>
            <a:pPr lvl="0"/>
            <a:r>
              <a:rPr lang="en-US" dirty="0"/>
              <a:t>Paragraph Text – Calibri Regular, 24 Grey</a:t>
            </a:r>
          </a:p>
          <a:p>
            <a:pPr lvl="1"/>
            <a:r>
              <a:rPr lang="en-US" dirty="0"/>
              <a:t>Bullet Points – Calibri Regular, 24 Grey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Bullet Points, Level Two – Calibri Regular, 20 Grey</a:t>
            </a:r>
          </a:p>
        </p:txBody>
      </p:sp>
      <p:sp>
        <p:nvSpPr>
          <p:cNvPr id="6" name="Slide Number Placeholder 1">
            <a:extLst>
              <a:ext uri="{FF2B5EF4-FFF2-40B4-BE49-F238E27FC236}">
                <a16:creationId xmlns:a16="http://schemas.microsoft.com/office/drawing/2014/main" id="{30FDECC6-33F4-7251-B345-4CEE9F5F9833}"/>
              </a:ext>
            </a:extLst>
          </p:cNvPr>
          <p:cNvSpPr txBox="1">
            <a:spLocks/>
          </p:cNvSpPr>
          <p:nvPr userDrawn="1"/>
        </p:nvSpPr>
        <p:spPr>
          <a:xfrm>
            <a:off x="11403647" y="6385055"/>
            <a:ext cx="555625" cy="365125"/>
          </a:xfrm>
          <a:prstGeom prst="rect">
            <a:avLst/>
          </a:prstGeom>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defRPr/>
            </a:pPr>
            <a:fld id="{799AFA04-4CE3-4A1C-89E9-FFD03247D8AF}" type="slidenum">
              <a:rPr lang="en-US" sz="1200" smtClean="0">
                <a:latin typeface="Trebuchet MS" panose="020B0603020202020204"/>
              </a:rPr>
              <a:pPr marL="0" indent="0" algn="r">
                <a:buNone/>
                <a:defRPr/>
              </a:pPr>
              <a:t>‹#›</a:t>
            </a:fld>
            <a:endParaRPr lang="en-US" sz="1200" dirty="0">
              <a:latin typeface="Trebuchet MS" panose="020B0603020202020204"/>
            </a:endParaRPr>
          </a:p>
        </p:txBody>
      </p:sp>
    </p:spTree>
    <p:extLst>
      <p:ext uri="{BB962C8B-B14F-4D97-AF65-F5344CB8AC3E}">
        <p14:creationId xmlns:p14="http://schemas.microsoft.com/office/powerpoint/2010/main" val="2408026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F58B-1348-45B8-7FF9-C00EAC59F5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0D8819-4DD4-F1C2-82CC-6B15E4278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1D3A35-133A-64B7-6E5B-0BCC6D7AE5FA}"/>
              </a:ext>
            </a:extLst>
          </p:cNvPr>
          <p:cNvSpPr>
            <a:spLocks noGrp="1"/>
          </p:cNvSpPr>
          <p:nvPr>
            <p:ph type="dt" sz="half" idx="10"/>
          </p:nvPr>
        </p:nvSpPr>
        <p:spPr/>
        <p:txBody>
          <a:bodyPr/>
          <a:lstStyle/>
          <a:p>
            <a:fld id="{22A35D03-C5D7-4661-87E1-BF4B1BF425DA}" type="datetimeFigureOut">
              <a:rPr lang="en-US" smtClean="0"/>
              <a:t>5/22/2023</a:t>
            </a:fld>
            <a:endParaRPr lang="en-US"/>
          </a:p>
        </p:txBody>
      </p:sp>
      <p:sp>
        <p:nvSpPr>
          <p:cNvPr id="5" name="Footer Placeholder 4">
            <a:extLst>
              <a:ext uri="{FF2B5EF4-FFF2-40B4-BE49-F238E27FC236}">
                <a16:creationId xmlns:a16="http://schemas.microsoft.com/office/drawing/2014/main" id="{49AB22BD-3328-B554-E463-596AD37A4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332128-F97F-BB6C-B1AB-FE7D078E3A41}"/>
              </a:ext>
            </a:extLst>
          </p:cNvPr>
          <p:cNvSpPr>
            <a:spLocks noGrp="1"/>
          </p:cNvSpPr>
          <p:nvPr>
            <p:ph type="sldNum" sz="quarter" idx="12"/>
          </p:nvPr>
        </p:nvSpPr>
        <p:spPr/>
        <p:txBody>
          <a:bodyPr/>
          <a:lstStyle/>
          <a:p>
            <a:fld id="{DAFD7131-0E05-4AEE-8676-3D4977CCB6BF}" type="slidenum">
              <a:rPr lang="en-US" smtClean="0"/>
              <a:t>‹#›</a:t>
            </a:fld>
            <a:endParaRPr lang="en-US"/>
          </a:p>
        </p:txBody>
      </p:sp>
    </p:spTree>
    <p:extLst>
      <p:ext uri="{BB962C8B-B14F-4D97-AF65-F5344CB8AC3E}">
        <p14:creationId xmlns:p14="http://schemas.microsoft.com/office/powerpoint/2010/main" val="8998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B971-2EA7-F96E-0C23-26BED2CA4B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55DCA-F1A1-06FB-7A03-AECD261E90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0FE561-C64A-059F-CF89-CA6E91FBFC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08B3B-0E3F-C68C-883C-62FED36FCB92}"/>
              </a:ext>
            </a:extLst>
          </p:cNvPr>
          <p:cNvSpPr>
            <a:spLocks noGrp="1"/>
          </p:cNvSpPr>
          <p:nvPr>
            <p:ph type="dt" sz="half" idx="10"/>
          </p:nvPr>
        </p:nvSpPr>
        <p:spPr/>
        <p:txBody>
          <a:bodyPr/>
          <a:lstStyle/>
          <a:p>
            <a:fld id="{22A35D03-C5D7-4661-87E1-BF4B1BF425DA}" type="datetimeFigureOut">
              <a:rPr lang="en-US" smtClean="0"/>
              <a:t>5/22/2023</a:t>
            </a:fld>
            <a:endParaRPr lang="en-US"/>
          </a:p>
        </p:txBody>
      </p:sp>
      <p:sp>
        <p:nvSpPr>
          <p:cNvPr id="6" name="Footer Placeholder 5">
            <a:extLst>
              <a:ext uri="{FF2B5EF4-FFF2-40B4-BE49-F238E27FC236}">
                <a16:creationId xmlns:a16="http://schemas.microsoft.com/office/drawing/2014/main" id="{F14B4936-4795-6A9A-9402-AF3323871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28685E-91E9-C9D8-DA4F-FF23637F58EE}"/>
              </a:ext>
            </a:extLst>
          </p:cNvPr>
          <p:cNvSpPr>
            <a:spLocks noGrp="1"/>
          </p:cNvSpPr>
          <p:nvPr>
            <p:ph type="sldNum" sz="quarter" idx="12"/>
          </p:nvPr>
        </p:nvSpPr>
        <p:spPr/>
        <p:txBody>
          <a:bodyPr/>
          <a:lstStyle/>
          <a:p>
            <a:fld id="{DAFD7131-0E05-4AEE-8676-3D4977CCB6BF}" type="slidenum">
              <a:rPr lang="en-US" smtClean="0"/>
              <a:t>‹#›</a:t>
            </a:fld>
            <a:endParaRPr lang="en-US"/>
          </a:p>
        </p:txBody>
      </p:sp>
    </p:spTree>
    <p:extLst>
      <p:ext uri="{BB962C8B-B14F-4D97-AF65-F5344CB8AC3E}">
        <p14:creationId xmlns:p14="http://schemas.microsoft.com/office/powerpoint/2010/main" val="382876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B3D1-2A47-DF01-0BAD-4AB36E18C8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AFA403-3522-6A03-2C3F-C5D3C2664E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91A1EE-D802-66C8-85E1-2B18F9F6B1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90F92D-D152-5FD4-5AF6-EFD279C1A4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6B5CD0-277C-0729-8730-A27EC65B47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E04AA-B1D8-AEDE-8435-F26971BE4171}"/>
              </a:ext>
            </a:extLst>
          </p:cNvPr>
          <p:cNvSpPr>
            <a:spLocks noGrp="1"/>
          </p:cNvSpPr>
          <p:nvPr>
            <p:ph type="dt" sz="half" idx="10"/>
          </p:nvPr>
        </p:nvSpPr>
        <p:spPr/>
        <p:txBody>
          <a:bodyPr/>
          <a:lstStyle/>
          <a:p>
            <a:fld id="{22A35D03-C5D7-4661-87E1-BF4B1BF425DA}" type="datetimeFigureOut">
              <a:rPr lang="en-US" smtClean="0"/>
              <a:t>5/22/2023</a:t>
            </a:fld>
            <a:endParaRPr lang="en-US"/>
          </a:p>
        </p:txBody>
      </p:sp>
      <p:sp>
        <p:nvSpPr>
          <p:cNvPr id="8" name="Footer Placeholder 7">
            <a:extLst>
              <a:ext uri="{FF2B5EF4-FFF2-40B4-BE49-F238E27FC236}">
                <a16:creationId xmlns:a16="http://schemas.microsoft.com/office/drawing/2014/main" id="{99FF87D7-C44B-AF3C-C671-CC281D9838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6A238C-8DF4-E10A-A78A-C271369A625B}"/>
              </a:ext>
            </a:extLst>
          </p:cNvPr>
          <p:cNvSpPr>
            <a:spLocks noGrp="1"/>
          </p:cNvSpPr>
          <p:nvPr>
            <p:ph type="sldNum" sz="quarter" idx="12"/>
          </p:nvPr>
        </p:nvSpPr>
        <p:spPr/>
        <p:txBody>
          <a:bodyPr/>
          <a:lstStyle/>
          <a:p>
            <a:fld id="{DAFD7131-0E05-4AEE-8676-3D4977CCB6BF}" type="slidenum">
              <a:rPr lang="en-US" smtClean="0"/>
              <a:t>‹#›</a:t>
            </a:fld>
            <a:endParaRPr lang="en-US"/>
          </a:p>
        </p:txBody>
      </p:sp>
    </p:spTree>
    <p:extLst>
      <p:ext uri="{BB962C8B-B14F-4D97-AF65-F5344CB8AC3E}">
        <p14:creationId xmlns:p14="http://schemas.microsoft.com/office/powerpoint/2010/main" val="4137836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40618-F0A1-DB2F-4AB2-82CF788CA1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0651B9-701D-3E7E-D3E9-8E27ADEDBA63}"/>
              </a:ext>
            </a:extLst>
          </p:cNvPr>
          <p:cNvSpPr>
            <a:spLocks noGrp="1"/>
          </p:cNvSpPr>
          <p:nvPr>
            <p:ph type="dt" sz="half" idx="10"/>
          </p:nvPr>
        </p:nvSpPr>
        <p:spPr/>
        <p:txBody>
          <a:bodyPr/>
          <a:lstStyle/>
          <a:p>
            <a:fld id="{22A35D03-C5D7-4661-87E1-BF4B1BF425DA}" type="datetimeFigureOut">
              <a:rPr lang="en-US" smtClean="0"/>
              <a:t>5/22/2023</a:t>
            </a:fld>
            <a:endParaRPr lang="en-US"/>
          </a:p>
        </p:txBody>
      </p:sp>
      <p:sp>
        <p:nvSpPr>
          <p:cNvPr id="4" name="Footer Placeholder 3">
            <a:extLst>
              <a:ext uri="{FF2B5EF4-FFF2-40B4-BE49-F238E27FC236}">
                <a16:creationId xmlns:a16="http://schemas.microsoft.com/office/drawing/2014/main" id="{5AC41C36-5689-08B7-2CC2-9698F87ACA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0DDA4-DD47-43CB-3109-BA0703A070AB}"/>
              </a:ext>
            </a:extLst>
          </p:cNvPr>
          <p:cNvSpPr>
            <a:spLocks noGrp="1"/>
          </p:cNvSpPr>
          <p:nvPr>
            <p:ph type="sldNum" sz="quarter" idx="12"/>
          </p:nvPr>
        </p:nvSpPr>
        <p:spPr/>
        <p:txBody>
          <a:bodyPr/>
          <a:lstStyle/>
          <a:p>
            <a:fld id="{DAFD7131-0E05-4AEE-8676-3D4977CCB6BF}" type="slidenum">
              <a:rPr lang="en-US" smtClean="0"/>
              <a:t>‹#›</a:t>
            </a:fld>
            <a:endParaRPr lang="en-US"/>
          </a:p>
        </p:txBody>
      </p:sp>
    </p:spTree>
    <p:extLst>
      <p:ext uri="{BB962C8B-B14F-4D97-AF65-F5344CB8AC3E}">
        <p14:creationId xmlns:p14="http://schemas.microsoft.com/office/powerpoint/2010/main" val="285608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98ADB-55D3-A652-9B70-D5A32958182D}"/>
              </a:ext>
            </a:extLst>
          </p:cNvPr>
          <p:cNvSpPr>
            <a:spLocks noGrp="1"/>
          </p:cNvSpPr>
          <p:nvPr>
            <p:ph type="dt" sz="half" idx="10"/>
          </p:nvPr>
        </p:nvSpPr>
        <p:spPr/>
        <p:txBody>
          <a:bodyPr/>
          <a:lstStyle/>
          <a:p>
            <a:fld id="{22A35D03-C5D7-4661-87E1-BF4B1BF425DA}" type="datetimeFigureOut">
              <a:rPr lang="en-US" smtClean="0"/>
              <a:t>5/22/2023</a:t>
            </a:fld>
            <a:endParaRPr lang="en-US"/>
          </a:p>
        </p:txBody>
      </p:sp>
      <p:sp>
        <p:nvSpPr>
          <p:cNvPr id="3" name="Footer Placeholder 2">
            <a:extLst>
              <a:ext uri="{FF2B5EF4-FFF2-40B4-BE49-F238E27FC236}">
                <a16:creationId xmlns:a16="http://schemas.microsoft.com/office/drawing/2014/main" id="{10914D3E-4EE0-2B41-0CAD-4824B843B7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A606AF-9D2E-E2DB-715A-2673E747DAEA}"/>
              </a:ext>
            </a:extLst>
          </p:cNvPr>
          <p:cNvSpPr>
            <a:spLocks noGrp="1"/>
          </p:cNvSpPr>
          <p:nvPr>
            <p:ph type="sldNum" sz="quarter" idx="12"/>
          </p:nvPr>
        </p:nvSpPr>
        <p:spPr/>
        <p:txBody>
          <a:bodyPr/>
          <a:lstStyle/>
          <a:p>
            <a:fld id="{DAFD7131-0E05-4AEE-8676-3D4977CCB6BF}" type="slidenum">
              <a:rPr lang="en-US" smtClean="0"/>
              <a:t>‹#›</a:t>
            </a:fld>
            <a:endParaRPr lang="en-US"/>
          </a:p>
        </p:txBody>
      </p:sp>
    </p:spTree>
    <p:extLst>
      <p:ext uri="{BB962C8B-B14F-4D97-AF65-F5344CB8AC3E}">
        <p14:creationId xmlns:p14="http://schemas.microsoft.com/office/powerpoint/2010/main" val="2130362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1EF17-47B0-CD67-64F5-E8DD1C0EA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373BC5-0B27-6289-0496-54D462C67F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588861-983C-AC5F-E7F7-E7C1054122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D87F25-D3FD-07C2-3882-C24D8FA9437A}"/>
              </a:ext>
            </a:extLst>
          </p:cNvPr>
          <p:cNvSpPr>
            <a:spLocks noGrp="1"/>
          </p:cNvSpPr>
          <p:nvPr>
            <p:ph type="dt" sz="half" idx="10"/>
          </p:nvPr>
        </p:nvSpPr>
        <p:spPr/>
        <p:txBody>
          <a:bodyPr/>
          <a:lstStyle/>
          <a:p>
            <a:fld id="{22A35D03-C5D7-4661-87E1-BF4B1BF425DA}" type="datetimeFigureOut">
              <a:rPr lang="en-US" smtClean="0"/>
              <a:t>5/22/2023</a:t>
            </a:fld>
            <a:endParaRPr lang="en-US"/>
          </a:p>
        </p:txBody>
      </p:sp>
      <p:sp>
        <p:nvSpPr>
          <p:cNvPr id="6" name="Footer Placeholder 5">
            <a:extLst>
              <a:ext uri="{FF2B5EF4-FFF2-40B4-BE49-F238E27FC236}">
                <a16:creationId xmlns:a16="http://schemas.microsoft.com/office/drawing/2014/main" id="{F815FC18-5928-44EE-BBFE-7EAB789DC3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FD8C94-BB0F-B896-5B87-9290F6DC5DB5}"/>
              </a:ext>
            </a:extLst>
          </p:cNvPr>
          <p:cNvSpPr>
            <a:spLocks noGrp="1"/>
          </p:cNvSpPr>
          <p:nvPr>
            <p:ph type="sldNum" sz="quarter" idx="12"/>
          </p:nvPr>
        </p:nvSpPr>
        <p:spPr/>
        <p:txBody>
          <a:bodyPr/>
          <a:lstStyle/>
          <a:p>
            <a:fld id="{DAFD7131-0E05-4AEE-8676-3D4977CCB6BF}" type="slidenum">
              <a:rPr lang="en-US" smtClean="0"/>
              <a:t>‹#›</a:t>
            </a:fld>
            <a:endParaRPr lang="en-US"/>
          </a:p>
        </p:txBody>
      </p:sp>
    </p:spTree>
    <p:extLst>
      <p:ext uri="{BB962C8B-B14F-4D97-AF65-F5344CB8AC3E}">
        <p14:creationId xmlns:p14="http://schemas.microsoft.com/office/powerpoint/2010/main" val="1593680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75E4-F9B8-B234-C263-18004D45D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C29994-DF35-B6F7-4DC1-66391B920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A26455-CCB6-A70A-68AD-71B18DDE09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D4F6C2-F6E5-AD8D-0987-CE5774C670A1}"/>
              </a:ext>
            </a:extLst>
          </p:cNvPr>
          <p:cNvSpPr>
            <a:spLocks noGrp="1"/>
          </p:cNvSpPr>
          <p:nvPr>
            <p:ph type="dt" sz="half" idx="10"/>
          </p:nvPr>
        </p:nvSpPr>
        <p:spPr/>
        <p:txBody>
          <a:bodyPr/>
          <a:lstStyle/>
          <a:p>
            <a:fld id="{22A35D03-C5D7-4661-87E1-BF4B1BF425DA}" type="datetimeFigureOut">
              <a:rPr lang="en-US" smtClean="0"/>
              <a:t>5/22/2023</a:t>
            </a:fld>
            <a:endParaRPr lang="en-US"/>
          </a:p>
        </p:txBody>
      </p:sp>
      <p:sp>
        <p:nvSpPr>
          <p:cNvPr id="6" name="Footer Placeholder 5">
            <a:extLst>
              <a:ext uri="{FF2B5EF4-FFF2-40B4-BE49-F238E27FC236}">
                <a16:creationId xmlns:a16="http://schemas.microsoft.com/office/drawing/2014/main" id="{39E2E393-3F91-2A50-534D-FEA116620B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18C0ED-47E5-97D4-8113-570ED92EA3CE}"/>
              </a:ext>
            </a:extLst>
          </p:cNvPr>
          <p:cNvSpPr>
            <a:spLocks noGrp="1"/>
          </p:cNvSpPr>
          <p:nvPr>
            <p:ph type="sldNum" sz="quarter" idx="12"/>
          </p:nvPr>
        </p:nvSpPr>
        <p:spPr/>
        <p:txBody>
          <a:bodyPr/>
          <a:lstStyle/>
          <a:p>
            <a:fld id="{DAFD7131-0E05-4AEE-8676-3D4977CCB6BF}" type="slidenum">
              <a:rPr lang="en-US" smtClean="0"/>
              <a:t>‹#›</a:t>
            </a:fld>
            <a:endParaRPr lang="en-US"/>
          </a:p>
        </p:txBody>
      </p:sp>
    </p:spTree>
    <p:extLst>
      <p:ext uri="{BB962C8B-B14F-4D97-AF65-F5344CB8AC3E}">
        <p14:creationId xmlns:p14="http://schemas.microsoft.com/office/powerpoint/2010/main" val="905079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sv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19"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E9345-F9BF-7B68-F1F1-49B1EE361D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C901D-9418-6CC4-056C-BE8C933A1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E1C33-64E7-5731-D135-B2EA15B376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35D03-C5D7-4661-87E1-BF4B1BF425DA}" type="datetimeFigureOut">
              <a:rPr lang="en-US" smtClean="0"/>
              <a:t>5/22/2023</a:t>
            </a:fld>
            <a:endParaRPr lang="en-US"/>
          </a:p>
        </p:txBody>
      </p:sp>
      <p:sp>
        <p:nvSpPr>
          <p:cNvPr id="5" name="Footer Placeholder 4">
            <a:extLst>
              <a:ext uri="{FF2B5EF4-FFF2-40B4-BE49-F238E27FC236}">
                <a16:creationId xmlns:a16="http://schemas.microsoft.com/office/drawing/2014/main" id="{6006252B-B9A3-01D0-B69C-6DA7D8780A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BF1B66-7E05-CF5A-643D-8B3A8A9B4F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D7131-0E05-4AEE-8676-3D4977CCB6BF}" type="slidenum">
              <a:rPr lang="en-US" smtClean="0"/>
              <a:t>‹#›</a:t>
            </a:fld>
            <a:endParaRPr lang="en-US"/>
          </a:p>
        </p:txBody>
      </p:sp>
      <p:sp>
        <p:nvSpPr>
          <p:cNvPr id="7" name="Rectangle 6">
            <a:extLst>
              <a:ext uri="{FF2B5EF4-FFF2-40B4-BE49-F238E27FC236}">
                <a16:creationId xmlns:a16="http://schemas.microsoft.com/office/drawing/2014/main" id="{2B1E8EF3-2E69-8539-3423-907F96861115}"/>
              </a:ext>
            </a:extLst>
          </p:cNvPr>
          <p:cNvSpPr/>
          <p:nvPr userDrawn="1"/>
        </p:nvSpPr>
        <p:spPr>
          <a:xfrm>
            <a:off x="0" y="6205286"/>
            <a:ext cx="12192000" cy="652714"/>
          </a:xfrm>
          <a:prstGeom prst="rect">
            <a:avLst/>
          </a:prstGeom>
          <a:gradFill flip="none" rotWithShape="1">
            <a:gsLst>
              <a:gs pos="0">
                <a:srgbClr val="1981AE">
                  <a:shade val="30000"/>
                  <a:satMod val="115000"/>
                </a:srgbClr>
              </a:gs>
              <a:gs pos="50000">
                <a:srgbClr val="1981AE">
                  <a:shade val="67500"/>
                  <a:satMod val="115000"/>
                </a:srgbClr>
              </a:gs>
              <a:gs pos="100000">
                <a:srgbClr val="1981AE">
                  <a:shade val="100000"/>
                  <a:satMod val="115000"/>
                </a:srgbClr>
              </a:gs>
            </a:gsLst>
            <a:lin ang="16200000" scaled="1"/>
            <a:tileRect/>
          </a:gradFill>
          <a:ln>
            <a:solidFill>
              <a:srgbClr val="013F7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D7292EFF-762F-69A9-0A34-D5AA920E90E7}"/>
              </a:ext>
            </a:extLst>
          </p:cNvPr>
          <p:cNvPicPr>
            <a:picLocks noChangeAspect="1"/>
          </p:cNvPicPr>
          <p:nvPr userDrawn="1"/>
        </p:nvPicPr>
        <p:blipFill>
          <a:blip r:embed="rId14">
            <a:lum bright="70000" contrast="-70000"/>
            <a:extLst>
              <a:ext uri="{28A0092B-C50C-407E-A947-70E740481C1C}">
                <a14:useLocalDpi xmlns:a14="http://schemas.microsoft.com/office/drawing/2010/main" val="0"/>
              </a:ext>
            </a:extLst>
          </a:blip>
          <a:stretch>
            <a:fillRect/>
          </a:stretch>
        </p:blipFill>
        <p:spPr>
          <a:xfrm>
            <a:off x="9508778" y="6291508"/>
            <a:ext cx="2495949" cy="480270"/>
          </a:xfrm>
          <a:prstGeom prst="rect">
            <a:avLst/>
          </a:prstGeom>
        </p:spPr>
      </p:pic>
      <p:grpSp>
        <p:nvGrpSpPr>
          <p:cNvPr id="9" name="Group 8">
            <a:extLst>
              <a:ext uri="{FF2B5EF4-FFF2-40B4-BE49-F238E27FC236}">
                <a16:creationId xmlns:a16="http://schemas.microsoft.com/office/drawing/2014/main" id="{63A4AF2C-136D-F301-C550-6D51F14582A5}"/>
              </a:ext>
            </a:extLst>
          </p:cNvPr>
          <p:cNvGrpSpPr/>
          <p:nvPr userDrawn="1"/>
        </p:nvGrpSpPr>
        <p:grpSpPr>
          <a:xfrm flipH="1">
            <a:off x="-12032" y="4848326"/>
            <a:ext cx="2879558" cy="2021305"/>
            <a:chOff x="8446167" y="4314824"/>
            <a:chExt cx="3745833" cy="2543176"/>
          </a:xfrm>
        </p:grpSpPr>
        <p:pic>
          <p:nvPicPr>
            <p:cNvPr id="10" name="Picture 2">
              <a:extLst>
                <a:ext uri="{FF2B5EF4-FFF2-40B4-BE49-F238E27FC236}">
                  <a16:creationId xmlns:a16="http://schemas.microsoft.com/office/drawing/2014/main" id="{02C3CEA2-C5E6-71A5-BFF6-A2EBD22FC1C3}"/>
                </a:ext>
              </a:extLst>
            </p:cNvPr>
            <p:cNvPicPr>
              <a:picLocks noChangeAspect="1"/>
            </p:cNvPicPr>
            <p:nvPr userDrawn="1"/>
          </p:nvPicPr>
          <p:blipFill rotWithShape="1">
            <a:blip r:embed="rId15"/>
            <a:srcRect b="26627"/>
            <a:stretch/>
          </p:blipFill>
          <p:spPr>
            <a:xfrm>
              <a:off x="9302884" y="4788524"/>
              <a:ext cx="2889115" cy="2069476"/>
            </a:xfrm>
            <a:prstGeom prst="rect">
              <a:avLst/>
            </a:prstGeom>
          </p:spPr>
        </p:pic>
        <p:pic>
          <p:nvPicPr>
            <p:cNvPr id="11" name="Picture 3">
              <a:extLst>
                <a:ext uri="{FF2B5EF4-FFF2-40B4-BE49-F238E27FC236}">
                  <a16:creationId xmlns:a16="http://schemas.microsoft.com/office/drawing/2014/main" id="{EB7C8143-AA6B-CF11-3699-D89E588E8799}"/>
                </a:ext>
              </a:extLst>
            </p:cNvPr>
            <p:cNvPicPr>
              <a:picLocks noChangeAspect="1"/>
            </p:cNvPicPr>
            <p:nvPr userDrawn="1"/>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2757" b="21630"/>
            <a:stretch/>
          </p:blipFill>
          <p:spPr>
            <a:xfrm>
              <a:off x="9484468" y="5036919"/>
              <a:ext cx="2707532" cy="1821080"/>
            </a:xfrm>
            <a:prstGeom prst="rect">
              <a:avLst/>
            </a:prstGeom>
          </p:spPr>
        </p:pic>
        <p:sp>
          <p:nvSpPr>
            <p:cNvPr id="12" name="Slide Number Placeholder 1">
              <a:extLst>
                <a:ext uri="{FF2B5EF4-FFF2-40B4-BE49-F238E27FC236}">
                  <a16:creationId xmlns:a16="http://schemas.microsoft.com/office/drawing/2014/main" id="{1D733720-8E65-C6F3-B9D2-8ACBBBA76444}"/>
                </a:ext>
              </a:extLst>
            </p:cNvPr>
            <p:cNvSpPr txBox="1">
              <a:spLocks/>
            </p:cNvSpPr>
            <p:nvPr userDrawn="1"/>
          </p:nvSpPr>
          <p:spPr>
            <a:xfrm>
              <a:off x="11403646" y="6385055"/>
              <a:ext cx="555625" cy="365125"/>
            </a:xfrm>
            <a:prstGeom prst="rect">
              <a:avLst/>
            </a:prstGeom>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defRPr/>
              </a:pPr>
              <a:fld id="{799AFA04-4CE3-4A1C-89E9-FFD03247D8AF}" type="slidenum">
                <a:rPr lang="en-US" sz="1200" smtClean="0">
                  <a:latin typeface="Trebuchet MS" panose="020B0603020202020204"/>
                </a:rPr>
                <a:pPr marL="0" indent="0" algn="r">
                  <a:buNone/>
                  <a:defRPr/>
                </a:pPr>
                <a:t>‹#›</a:t>
              </a:fld>
              <a:endParaRPr lang="en-US" sz="1200" dirty="0">
                <a:latin typeface="Trebuchet MS" panose="020B0603020202020204"/>
              </a:endParaRPr>
            </a:p>
          </p:txBody>
        </p:sp>
        <p:pic>
          <p:nvPicPr>
            <p:cNvPr id="13" name="Picture 4">
              <a:extLst>
                <a:ext uri="{FF2B5EF4-FFF2-40B4-BE49-F238E27FC236}">
                  <a16:creationId xmlns:a16="http://schemas.microsoft.com/office/drawing/2014/main" id="{CC7533BD-05D0-D32F-58F9-67402C53B518}"/>
                </a:ext>
              </a:extLst>
            </p:cNvPr>
            <p:cNvPicPr>
              <a:picLocks noChangeAspect="1"/>
            </p:cNvPicPr>
            <p:nvPr userDrawn="1"/>
          </p:nvPicPr>
          <p:blipFill rotWithShape="1">
            <a:blip r:embed="rId18"/>
            <a:srcRect l="32928" t="-5757" r="24040" b="48190"/>
            <a:stretch/>
          </p:blipFill>
          <p:spPr>
            <a:xfrm>
              <a:off x="8446167" y="4314824"/>
              <a:ext cx="3745831" cy="2543175"/>
            </a:xfrm>
            <a:prstGeom prst="rect">
              <a:avLst/>
            </a:prstGeom>
          </p:spPr>
        </p:pic>
      </p:grpSp>
    </p:spTree>
    <p:extLst>
      <p:ext uri="{BB962C8B-B14F-4D97-AF65-F5344CB8AC3E}">
        <p14:creationId xmlns:p14="http://schemas.microsoft.com/office/powerpoint/2010/main" val="1375944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A3796F-0835-5F93-B701-D1066CF4EC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E31FF1-8B53-212D-47AA-AB7B79D1D2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46CE9-F59D-36F5-CA77-FDE847DD5F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95518-15E4-43BA-A854-CC242D1AFCF0}" type="datetimeFigureOut">
              <a:rPr lang="en-US" smtClean="0"/>
              <a:t>5/22/2023</a:t>
            </a:fld>
            <a:endParaRPr lang="en-US"/>
          </a:p>
        </p:txBody>
      </p:sp>
      <p:sp>
        <p:nvSpPr>
          <p:cNvPr id="5" name="Footer Placeholder 4">
            <a:extLst>
              <a:ext uri="{FF2B5EF4-FFF2-40B4-BE49-F238E27FC236}">
                <a16:creationId xmlns:a16="http://schemas.microsoft.com/office/drawing/2014/main" id="{5EC6FA56-29A9-7F26-9F42-EEFEBD89ED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F836EC-6030-7E09-012D-4B2134E91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5AC88-D94D-4EC9-90FB-5FD21074966B}" type="slidenum">
              <a:rPr lang="en-US" smtClean="0"/>
              <a:t>‹#›</a:t>
            </a:fld>
            <a:endParaRPr lang="en-US"/>
          </a:p>
        </p:txBody>
      </p:sp>
      <p:sp>
        <p:nvSpPr>
          <p:cNvPr id="7" name="Freeform: Shape 6">
            <a:extLst>
              <a:ext uri="{FF2B5EF4-FFF2-40B4-BE49-F238E27FC236}">
                <a16:creationId xmlns:a16="http://schemas.microsoft.com/office/drawing/2014/main" id="{8A0BFF11-829F-ACA7-3DDE-D23453BD7749}"/>
              </a:ext>
            </a:extLst>
          </p:cNvPr>
          <p:cNvSpPr/>
          <p:nvPr userDrawn="1"/>
        </p:nvSpPr>
        <p:spPr>
          <a:xfrm flipV="1">
            <a:off x="0" y="4412343"/>
            <a:ext cx="12206513" cy="2445656"/>
          </a:xfrm>
          <a:custGeom>
            <a:avLst/>
            <a:gdLst>
              <a:gd name="connsiteX0" fmla="*/ 0 w 5727059"/>
              <a:gd name="connsiteY0" fmla="*/ 0 h 3741821"/>
              <a:gd name="connsiteX1" fmla="*/ 0 w 5727059"/>
              <a:gd name="connsiteY1" fmla="*/ 0 h 3741821"/>
              <a:gd name="connsiteX2" fmla="*/ 264694 w 5727059"/>
              <a:gd name="connsiteY2" fmla="*/ 336885 h 3741821"/>
              <a:gd name="connsiteX3" fmla="*/ 409073 w 5727059"/>
              <a:gd name="connsiteY3" fmla="*/ 589548 h 3741821"/>
              <a:gd name="connsiteX4" fmla="*/ 445168 w 5727059"/>
              <a:gd name="connsiteY4" fmla="*/ 685800 h 3741821"/>
              <a:gd name="connsiteX5" fmla="*/ 493294 w 5727059"/>
              <a:gd name="connsiteY5" fmla="*/ 757990 h 3741821"/>
              <a:gd name="connsiteX6" fmla="*/ 589547 w 5727059"/>
              <a:gd name="connsiteY6" fmla="*/ 926432 h 3741821"/>
              <a:gd name="connsiteX7" fmla="*/ 709863 w 5727059"/>
              <a:gd name="connsiteY7" fmla="*/ 1130969 h 3741821"/>
              <a:gd name="connsiteX8" fmla="*/ 745958 w 5727059"/>
              <a:gd name="connsiteY8" fmla="*/ 1239253 h 3741821"/>
              <a:gd name="connsiteX9" fmla="*/ 757989 w 5727059"/>
              <a:gd name="connsiteY9" fmla="*/ 1335506 h 3741821"/>
              <a:gd name="connsiteX10" fmla="*/ 854242 w 5727059"/>
              <a:gd name="connsiteY10" fmla="*/ 1564106 h 3741821"/>
              <a:gd name="connsiteX11" fmla="*/ 890337 w 5727059"/>
              <a:gd name="connsiteY11" fmla="*/ 1732548 h 3741821"/>
              <a:gd name="connsiteX12" fmla="*/ 950494 w 5727059"/>
              <a:gd name="connsiteY12" fmla="*/ 1792706 h 3741821"/>
              <a:gd name="connsiteX13" fmla="*/ 1106905 w 5727059"/>
              <a:gd name="connsiteY13" fmla="*/ 2057400 h 3741821"/>
              <a:gd name="connsiteX14" fmla="*/ 1275347 w 5727059"/>
              <a:gd name="connsiteY14" fmla="*/ 2237874 h 3741821"/>
              <a:gd name="connsiteX15" fmla="*/ 1479884 w 5727059"/>
              <a:gd name="connsiteY15" fmla="*/ 2310064 h 3741821"/>
              <a:gd name="connsiteX16" fmla="*/ 1588168 w 5727059"/>
              <a:gd name="connsiteY16" fmla="*/ 2346158 h 3741821"/>
              <a:gd name="connsiteX17" fmla="*/ 1708484 w 5727059"/>
              <a:gd name="connsiteY17" fmla="*/ 2406316 h 3741821"/>
              <a:gd name="connsiteX18" fmla="*/ 1949115 w 5727059"/>
              <a:gd name="connsiteY18" fmla="*/ 2466474 h 3741821"/>
              <a:gd name="connsiteX19" fmla="*/ 2081463 w 5727059"/>
              <a:gd name="connsiteY19" fmla="*/ 2502569 h 3741821"/>
              <a:gd name="connsiteX20" fmla="*/ 2189747 w 5727059"/>
              <a:gd name="connsiteY20" fmla="*/ 2526632 h 3741821"/>
              <a:gd name="connsiteX21" fmla="*/ 2370221 w 5727059"/>
              <a:gd name="connsiteY21" fmla="*/ 2586790 h 3741821"/>
              <a:gd name="connsiteX22" fmla="*/ 2598821 w 5727059"/>
              <a:gd name="connsiteY22" fmla="*/ 2646948 h 3741821"/>
              <a:gd name="connsiteX23" fmla="*/ 2935705 w 5727059"/>
              <a:gd name="connsiteY23" fmla="*/ 2683043 h 3741821"/>
              <a:gd name="connsiteX24" fmla="*/ 3043989 w 5727059"/>
              <a:gd name="connsiteY24" fmla="*/ 2695074 h 3741821"/>
              <a:gd name="connsiteX25" fmla="*/ 3585410 w 5727059"/>
              <a:gd name="connsiteY25" fmla="*/ 2707106 h 3741821"/>
              <a:gd name="connsiteX26" fmla="*/ 3946358 w 5727059"/>
              <a:gd name="connsiteY26" fmla="*/ 2767264 h 3741821"/>
              <a:gd name="connsiteX27" fmla="*/ 4114800 w 5727059"/>
              <a:gd name="connsiteY27" fmla="*/ 2779295 h 3741821"/>
              <a:gd name="connsiteX28" fmla="*/ 4391526 w 5727059"/>
              <a:gd name="connsiteY28" fmla="*/ 2839453 h 3741821"/>
              <a:gd name="connsiteX29" fmla="*/ 4656221 w 5727059"/>
              <a:gd name="connsiteY29" fmla="*/ 2899611 h 3741821"/>
              <a:gd name="connsiteX30" fmla="*/ 4716379 w 5727059"/>
              <a:gd name="connsiteY30" fmla="*/ 2935706 h 3741821"/>
              <a:gd name="connsiteX31" fmla="*/ 4920915 w 5727059"/>
              <a:gd name="connsiteY31" fmla="*/ 3019927 h 3741821"/>
              <a:gd name="connsiteX32" fmla="*/ 5137484 w 5727059"/>
              <a:gd name="connsiteY32" fmla="*/ 3152274 h 3741821"/>
              <a:gd name="connsiteX33" fmla="*/ 5209673 w 5727059"/>
              <a:gd name="connsiteY33" fmla="*/ 3188369 h 3741821"/>
              <a:gd name="connsiteX34" fmla="*/ 5342021 w 5727059"/>
              <a:gd name="connsiteY34" fmla="*/ 3248527 h 3741821"/>
              <a:gd name="connsiteX35" fmla="*/ 5390147 w 5727059"/>
              <a:gd name="connsiteY35" fmla="*/ 3284621 h 3741821"/>
              <a:gd name="connsiteX36" fmla="*/ 5474368 w 5727059"/>
              <a:gd name="connsiteY36" fmla="*/ 3380874 h 3741821"/>
              <a:gd name="connsiteX37" fmla="*/ 5582652 w 5727059"/>
              <a:gd name="connsiteY37" fmla="*/ 3513221 h 3741821"/>
              <a:gd name="connsiteX38" fmla="*/ 5678905 w 5727059"/>
              <a:gd name="connsiteY38" fmla="*/ 3681664 h 3741821"/>
              <a:gd name="connsiteX39" fmla="*/ 5727031 w 5727059"/>
              <a:gd name="connsiteY39" fmla="*/ 3741821 h 3741821"/>
              <a:gd name="connsiteX40" fmla="*/ 5606715 w 5727059"/>
              <a:gd name="connsiteY40" fmla="*/ 24064 h 3741821"/>
              <a:gd name="connsiteX41" fmla="*/ 0 w 5727059"/>
              <a:gd name="connsiteY41" fmla="*/ 0 h 3741821"/>
              <a:gd name="connsiteX0" fmla="*/ 0 w 5727059"/>
              <a:gd name="connsiteY0" fmla="*/ 0 h 3741821"/>
              <a:gd name="connsiteX1" fmla="*/ 0 w 5727059"/>
              <a:gd name="connsiteY1" fmla="*/ 0 h 3741821"/>
              <a:gd name="connsiteX2" fmla="*/ 409073 w 5727059"/>
              <a:gd name="connsiteY2" fmla="*/ 589548 h 3741821"/>
              <a:gd name="connsiteX3" fmla="*/ 445168 w 5727059"/>
              <a:gd name="connsiteY3" fmla="*/ 685800 h 3741821"/>
              <a:gd name="connsiteX4" fmla="*/ 493294 w 5727059"/>
              <a:gd name="connsiteY4" fmla="*/ 757990 h 3741821"/>
              <a:gd name="connsiteX5" fmla="*/ 589547 w 5727059"/>
              <a:gd name="connsiteY5" fmla="*/ 926432 h 3741821"/>
              <a:gd name="connsiteX6" fmla="*/ 709863 w 5727059"/>
              <a:gd name="connsiteY6" fmla="*/ 1130969 h 3741821"/>
              <a:gd name="connsiteX7" fmla="*/ 745958 w 5727059"/>
              <a:gd name="connsiteY7" fmla="*/ 1239253 h 3741821"/>
              <a:gd name="connsiteX8" fmla="*/ 757989 w 5727059"/>
              <a:gd name="connsiteY8" fmla="*/ 1335506 h 3741821"/>
              <a:gd name="connsiteX9" fmla="*/ 854242 w 5727059"/>
              <a:gd name="connsiteY9" fmla="*/ 1564106 h 3741821"/>
              <a:gd name="connsiteX10" fmla="*/ 890337 w 5727059"/>
              <a:gd name="connsiteY10" fmla="*/ 1732548 h 3741821"/>
              <a:gd name="connsiteX11" fmla="*/ 950494 w 5727059"/>
              <a:gd name="connsiteY11" fmla="*/ 1792706 h 3741821"/>
              <a:gd name="connsiteX12" fmla="*/ 1106905 w 5727059"/>
              <a:gd name="connsiteY12" fmla="*/ 2057400 h 3741821"/>
              <a:gd name="connsiteX13" fmla="*/ 1275347 w 5727059"/>
              <a:gd name="connsiteY13" fmla="*/ 2237874 h 3741821"/>
              <a:gd name="connsiteX14" fmla="*/ 1479884 w 5727059"/>
              <a:gd name="connsiteY14" fmla="*/ 2310064 h 3741821"/>
              <a:gd name="connsiteX15" fmla="*/ 1588168 w 5727059"/>
              <a:gd name="connsiteY15" fmla="*/ 2346158 h 3741821"/>
              <a:gd name="connsiteX16" fmla="*/ 1708484 w 5727059"/>
              <a:gd name="connsiteY16" fmla="*/ 2406316 h 3741821"/>
              <a:gd name="connsiteX17" fmla="*/ 1949115 w 5727059"/>
              <a:gd name="connsiteY17" fmla="*/ 2466474 h 3741821"/>
              <a:gd name="connsiteX18" fmla="*/ 2081463 w 5727059"/>
              <a:gd name="connsiteY18" fmla="*/ 2502569 h 3741821"/>
              <a:gd name="connsiteX19" fmla="*/ 2189747 w 5727059"/>
              <a:gd name="connsiteY19" fmla="*/ 2526632 h 3741821"/>
              <a:gd name="connsiteX20" fmla="*/ 2370221 w 5727059"/>
              <a:gd name="connsiteY20" fmla="*/ 2586790 h 3741821"/>
              <a:gd name="connsiteX21" fmla="*/ 2598821 w 5727059"/>
              <a:gd name="connsiteY21" fmla="*/ 2646948 h 3741821"/>
              <a:gd name="connsiteX22" fmla="*/ 2935705 w 5727059"/>
              <a:gd name="connsiteY22" fmla="*/ 2683043 h 3741821"/>
              <a:gd name="connsiteX23" fmla="*/ 3043989 w 5727059"/>
              <a:gd name="connsiteY23" fmla="*/ 2695074 h 3741821"/>
              <a:gd name="connsiteX24" fmla="*/ 3585410 w 5727059"/>
              <a:gd name="connsiteY24" fmla="*/ 2707106 h 3741821"/>
              <a:gd name="connsiteX25" fmla="*/ 3946358 w 5727059"/>
              <a:gd name="connsiteY25" fmla="*/ 2767264 h 3741821"/>
              <a:gd name="connsiteX26" fmla="*/ 4114800 w 5727059"/>
              <a:gd name="connsiteY26" fmla="*/ 2779295 h 3741821"/>
              <a:gd name="connsiteX27" fmla="*/ 4391526 w 5727059"/>
              <a:gd name="connsiteY27" fmla="*/ 2839453 h 3741821"/>
              <a:gd name="connsiteX28" fmla="*/ 4656221 w 5727059"/>
              <a:gd name="connsiteY28" fmla="*/ 2899611 h 3741821"/>
              <a:gd name="connsiteX29" fmla="*/ 4716379 w 5727059"/>
              <a:gd name="connsiteY29" fmla="*/ 2935706 h 3741821"/>
              <a:gd name="connsiteX30" fmla="*/ 4920915 w 5727059"/>
              <a:gd name="connsiteY30" fmla="*/ 3019927 h 3741821"/>
              <a:gd name="connsiteX31" fmla="*/ 5137484 w 5727059"/>
              <a:gd name="connsiteY31" fmla="*/ 3152274 h 3741821"/>
              <a:gd name="connsiteX32" fmla="*/ 5209673 w 5727059"/>
              <a:gd name="connsiteY32" fmla="*/ 3188369 h 3741821"/>
              <a:gd name="connsiteX33" fmla="*/ 5342021 w 5727059"/>
              <a:gd name="connsiteY33" fmla="*/ 3248527 h 3741821"/>
              <a:gd name="connsiteX34" fmla="*/ 5390147 w 5727059"/>
              <a:gd name="connsiteY34" fmla="*/ 3284621 h 3741821"/>
              <a:gd name="connsiteX35" fmla="*/ 5474368 w 5727059"/>
              <a:gd name="connsiteY35" fmla="*/ 3380874 h 3741821"/>
              <a:gd name="connsiteX36" fmla="*/ 5582652 w 5727059"/>
              <a:gd name="connsiteY36" fmla="*/ 3513221 h 3741821"/>
              <a:gd name="connsiteX37" fmla="*/ 5678905 w 5727059"/>
              <a:gd name="connsiteY37" fmla="*/ 3681664 h 3741821"/>
              <a:gd name="connsiteX38" fmla="*/ 5727031 w 5727059"/>
              <a:gd name="connsiteY38" fmla="*/ 3741821 h 3741821"/>
              <a:gd name="connsiteX39" fmla="*/ 5606715 w 5727059"/>
              <a:gd name="connsiteY39" fmla="*/ 24064 h 3741821"/>
              <a:gd name="connsiteX40" fmla="*/ 0 w 5727059"/>
              <a:gd name="connsiteY40" fmla="*/ 0 h 3741821"/>
              <a:gd name="connsiteX0" fmla="*/ 0 w 5727059"/>
              <a:gd name="connsiteY0" fmla="*/ 0 h 3741821"/>
              <a:gd name="connsiteX1" fmla="*/ 0 w 5727059"/>
              <a:gd name="connsiteY1" fmla="*/ 0 h 3741821"/>
              <a:gd name="connsiteX2" fmla="*/ 409073 w 5727059"/>
              <a:gd name="connsiteY2" fmla="*/ 589548 h 3741821"/>
              <a:gd name="connsiteX3" fmla="*/ 445168 w 5727059"/>
              <a:gd name="connsiteY3" fmla="*/ 685800 h 3741821"/>
              <a:gd name="connsiteX4" fmla="*/ 493294 w 5727059"/>
              <a:gd name="connsiteY4" fmla="*/ 757990 h 3741821"/>
              <a:gd name="connsiteX5" fmla="*/ 589547 w 5727059"/>
              <a:gd name="connsiteY5" fmla="*/ 926432 h 3741821"/>
              <a:gd name="connsiteX6" fmla="*/ 745958 w 5727059"/>
              <a:gd name="connsiteY6" fmla="*/ 1239253 h 3741821"/>
              <a:gd name="connsiteX7" fmla="*/ 757989 w 5727059"/>
              <a:gd name="connsiteY7" fmla="*/ 1335506 h 3741821"/>
              <a:gd name="connsiteX8" fmla="*/ 854242 w 5727059"/>
              <a:gd name="connsiteY8" fmla="*/ 1564106 h 3741821"/>
              <a:gd name="connsiteX9" fmla="*/ 890337 w 5727059"/>
              <a:gd name="connsiteY9" fmla="*/ 1732548 h 3741821"/>
              <a:gd name="connsiteX10" fmla="*/ 950494 w 5727059"/>
              <a:gd name="connsiteY10" fmla="*/ 1792706 h 3741821"/>
              <a:gd name="connsiteX11" fmla="*/ 1106905 w 5727059"/>
              <a:gd name="connsiteY11" fmla="*/ 2057400 h 3741821"/>
              <a:gd name="connsiteX12" fmla="*/ 1275347 w 5727059"/>
              <a:gd name="connsiteY12" fmla="*/ 2237874 h 3741821"/>
              <a:gd name="connsiteX13" fmla="*/ 1479884 w 5727059"/>
              <a:gd name="connsiteY13" fmla="*/ 2310064 h 3741821"/>
              <a:gd name="connsiteX14" fmla="*/ 1588168 w 5727059"/>
              <a:gd name="connsiteY14" fmla="*/ 2346158 h 3741821"/>
              <a:gd name="connsiteX15" fmla="*/ 1708484 w 5727059"/>
              <a:gd name="connsiteY15" fmla="*/ 2406316 h 3741821"/>
              <a:gd name="connsiteX16" fmla="*/ 1949115 w 5727059"/>
              <a:gd name="connsiteY16" fmla="*/ 2466474 h 3741821"/>
              <a:gd name="connsiteX17" fmla="*/ 2081463 w 5727059"/>
              <a:gd name="connsiteY17" fmla="*/ 2502569 h 3741821"/>
              <a:gd name="connsiteX18" fmla="*/ 2189747 w 5727059"/>
              <a:gd name="connsiteY18" fmla="*/ 2526632 h 3741821"/>
              <a:gd name="connsiteX19" fmla="*/ 2370221 w 5727059"/>
              <a:gd name="connsiteY19" fmla="*/ 2586790 h 3741821"/>
              <a:gd name="connsiteX20" fmla="*/ 2598821 w 5727059"/>
              <a:gd name="connsiteY20" fmla="*/ 2646948 h 3741821"/>
              <a:gd name="connsiteX21" fmla="*/ 2935705 w 5727059"/>
              <a:gd name="connsiteY21" fmla="*/ 2683043 h 3741821"/>
              <a:gd name="connsiteX22" fmla="*/ 3043989 w 5727059"/>
              <a:gd name="connsiteY22" fmla="*/ 2695074 h 3741821"/>
              <a:gd name="connsiteX23" fmla="*/ 3585410 w 5727059"/>
              <a:gd name="connsiteY23" fmla="*/ 2707106 h 3741821"/>
              <a:gd name="connsiteX24" fmla="*/ 3946358 w 5727059"/>
              <a:gd name="connsiteY24" fmla="*/ 2767264 h 3741821"/>
              <a:gd name="connsiteX25" fmla="*/ 4114800 w 5727059"/>
              <a:gd name="connsiteY25" fmla="*/ 2779295 h 3741821"/>
              <a:gd name="connsiteX26" fmla="*/ 4391526 w 5727059"/>
              <a:gd name="connsiteY26" fmla="*/ 2839453 h 3741821"/>
              <a:gd name="connsiteX27" fmla="*/ 4656221 w 5727059"/>
              <a:gd name="connsiteY27" fmla="*/ 2899611 h 3741821"/>
              <a:gd name="connsiteX28" fmla="*/ 4716379 w 5727059"/>
              <a:gd name="connsiteY28" fmla="*/ 2935706 h 3741821"/>
              <a:gd name="connsiteX29" fmla="*/ 4920915 w 5727059"/>
              <a:gd name="connsiteY29" fmla="*/ 3019927 h 3741821"/>
              <a:gd name="connsiteX30" fmla="*/ 5137484 w 5727059"/>
              <a:gd name="connsiteY30" fmla="*/ 3152274 h 3741821"/>
              <a:gd name="connsiteX31" fmla="*/ 5209673 w 5727059"/>
              <a:gd name="connsiteY31" fmla="*/ 3188369 h 3741821"/>
              <a:gd name="connsiteX32" fmla="*/ 5342021 w 5727059"/>
              <a:gd name="connsiteY32" fmla="*/ 3248527 h 3741821"/>
              <a:gd name="connsiteX33" fmla="*/ 5390147 w 5727059"/>
              <a:gd name="connsiteY33" fmla="*/ 3284621 h 3741821"/>
              <a:gd name="connsiteX34" fmla="*/ 5474368 w 5727059"/>
              <a:gd name="connsiteY34" fmla="*/ 3380874 h 3741821"/>
              <a:gd name="connsiteX35" fmla="*/ 5582652 w 5727059"/>
              <a:gd name="connsiteY35" fmla="*/ 3513221 h 3741821"/>
              <a:gd name="connsiteX36" fmla="*/ 5678905 w 5727059"/>
              <a:gd name="connsiteY36" fmla="*/ 3681664 h 3741821"/>
              <a:gd name="connsiteX37" fmla="*/ 5727031 w 5727059"/>
              <a:gd name="connsiteY37" fmla="*/ 3741821 h 3741821"/>
              <a:gd name="connsiteX38" fmla="*/ 5606715 w 5727059"/>
              <a:gd name="connsiteY38" fmla="*/ 24064 h 3741821"/>
              <a:gd name="connsiteX39" fmla="*/ 0 w 5727059"/>
              <a:gd name="connsiteY39" fmla="*/ 0 h 3741821"/>
              <a:gd name="connsiteX0" fmla="*/ 0 w 5727059"/>
              <a:gd name="connsiteY0" fmla="*/ 0 h 3741821"/>
              <a:gd name="connsiteX1" fmla="*/ 0 w 5727059"/>
              <a:gd name="connsiteY1" fmla="*/ 0 h 3741821"/>
              <a:gd name="connsiteX2" fmla="*/ 409073 w 5727059"/>
              <a:gd name="connsiteY2" fmla="*/ 589548 h 3741821"/>
              <a:gd name="connsiteX3" fmla="*/ 445168 w 5727059"/>
              <a:gd name="connsiteY3" fmla="*/ 685800 h 3741821"/>
              <a:gd name="connsiteX4" fmla="*/ 589547 w 5727059"/>
              <a:gd name="connsiteY4" fmla="*/ 926432 h 3741821"/>
              <a:gd name="connsiteX5" fmla="*/ 745958 w 5727059"/>
              <a:gd name="connsiteY5" fmla="*/ 1239253 h 3741821"/>
              <a:gd name="connsiteX6" fmla="*/ 757989 w 5727059"/>
              <a:gd name="connsiteY6" fmla="*/ 1335506 h 3741821"/>
              <a:gd name="connsiteX7" fmla="*/ 854242 w 5727059"/>
              <a:gd name="connsiteY7" fmla="*/ 1564106 h 3741821"/>
              <a:gd name="connsiteX8" fmla="*/ 890337 w 5727059"/>
              <a:gd name="connsiteY8" fmla="*/ 1732548 h 3741821"/>
              <a:gd name="connsiteX9" fmla="*/ 950494 w 5727059"/>
              <a:gd name="connsiteY9" fmla="*/ 1792706 h 3741821"/>
              <a:gd name="connsiteX10" fmla="*/ 1106905 w 5727059"/>
              <a:gd name="connsiteY10" fmla="*/ 2057400 h 3741821"/>
              <a:gd name="connsiteX11" fmla="*/ 1275347 w 5727059"/>
              <a:gd name="connsiteY11" fmla="*/ 2237874 h 3741821"/>
              <a:gd name="connsiteX12" fmla="*/ 1479884 w 5727059"/>
              <a:gd name="connsiteY12" fmla="*/ 2310064 h 3741821"/>
              <a:gd name="connsiteX13" fmla="*/ 1588168 w 5727059"/>
              <a:gd name="connsiteY13" fmla="*/ 2346158 h 3741821"/>
              <a:gd name="connsiteX14" fmla="*/ 1708484 w 5727059"/>
              <a:gd name="connsiteY14" fmla="*/ 2406316 h 3741821"/>
              <a:gd name="connsiteX15" fmla="*/ 1949115 w 5727059"/>
              <a:gd name="connsiteY15" fmla="*/ 2466474 h 3741821"/>
              <a:gd name="connsiteX16" fmla="*/ 2081463 w 5727059"/>
              <a:gd name="connsiteY16" fmla="*/ 2502569 h 3741821"/>
              <a:gd name="connsiteX17" fmla="*/ 2189747 w 5727059"/>
              <a:gd name="connsiteY17" fmla="*/ 2526632 h 3741821"/>
              <a:gd name="connsiteX18" fmla="*/ 2370221 w 5727059"/>
              <a:gd name="connsiteY18" fmla="*/ 2586790 h 3741821"/>
              <a:gd name="connsiteX19" fmla="*/ 2598821 w 5727059"/>
              <a:gd name="connsiteY19" fmla="*/ 2646948 h 3741821"/>
              <a:gd name="connsiteX20" fmla="*/ 2935705 w 5727059"/>
              <a:gd name="connsiteY20" fmla="*/ 2683043 h 3741821"/>
              <a:gd name="connsiteX21" fmla="*/ 3043989 w 5727059"/>
              <a:gd name="connsiteY21" fmla="*/ 2695074 h 3741821"/>
              <a:gd name="connsiteX22" fmla="*/ 3585410 w 5727059"/>
              <a:gd name="connsiteY22" fmla="*/ 2707106 h 3741821"/>
              <a:gd name="connsiteX23" fmla="*/ 3946358 w 5727059"/>
              <a:gd name="connsiteY23" fmla="*/ 2767264 h 3741821"/>
              <a:gd name="connsiteX24" fmla="*/ 4114800 w 5727059"/>
              <a:gd name="connsiteY24" fmla="*/ 2779295 h 3741821"/>
              <a:gd name="connsiteX25" fmla="*/ 4391526 w 5727059"/>
              <a:gd name="connsiteY25" fmla="*/ 2839453 h 3741821"/>
              <a:gd name="connsiteX26" fmla="*/ 4656221 w 5727059"/>
              <a:gd name="connsiteY26" fmla="*/ 2899611 h 3741821"/>
              <a:gd name="connsiteX27" fmla="*/ 4716379 w 5727059"/>
              <a:gd name="connsiteY27" fmla="*/ 2935706 h 3741821"/>
              <a:gd name="connsiteX28" fmla="*/ 4920915 w 5727059"/>
              <a:gd name="connsiteY28" fmla="*/ 3019927 h 3741821"/>
              <a:gd name="connsiteX29" fmla="*/ 5137484 w 5727059"/>
              <a:gd name="connsiteY29" fmla="*/ 3152274 h 3741821"/>
              <a:gd name="connsiteX30" fmla="*/ 5209673 w 5727059"/>
              <a:gd name="connsiteY30" fmla="*/ 3188369 h 3741821"/>
              <a:gd name="connsiteX31" fmla="*/ 5342021 w 5727059"/>
              <a:gd name="connsiteY31" fmla="*/ 3248527 h 3741821"/>
              <a:gd name="connsiteX32" fmla="*/ 5390147 w 5727059"/>
              <a:gd name="connsiteY32" fmla="*/ 3284621 h 3741821"/>
              <a:gd name="connsiteX33" fmla="*/ 5474368 w 5727059"/>
              <a:gd name="connsiteY33" fmla="*/ 3380874 h 3741821"/>
              <a:gd name="connsiteX34" fmla="*/ 5582652 w 5727059"/>
              <a:gd name="connsiteY34" fmla="*/ 3513221 h 3741821"/>
              <a:gd name="connsiteX35" fmla="*/ 5678905 w 5727059"/>
              <a:gd name="connsiteY35" fmla="*/ 3681664 h 3741821"/>
              <a:gd name="connsiteX36" fmla="*/ 5727031 w 5727059"/>
              <a:gd name="connsiteY36" fmla="*/ 3741821 h 3741821"/>
              <a:gd name="connsiteX37" fmla="*/ 5606715 w 5727059"/>
              <a:gd name="connsiteY37" fmla="*/ 24064 h 3741821"/>
              <a:gd name="connsiteX38" fmla="*/ 0 w 5727059"/>
              <a:gd name="connsiteY38" fmla="*/ 0 h 3741821"/>
              <a:gd name="connsiteX0" fmla="*/ 0 w 5727059"/>
              <a:gd name="connsiteY0" fmla="*/ 0 h 3741821"/>
              <a:gd name="connsiteX1" fmla="*/ 0 w 5727059"/>
              <a:gd name="connsiteY1" fmla="*/ 0 h 3741821"/>
              <a:gd name="connsiteX2" fmla="*/ 445168 w 5727059"/>
              <a:gd name="connsiteY2" fmla="*/ 685800 h 3741821"/>
              <a:gd name="connsiteX3" fmla="*/ 589547 w 5727059"/>
              <a:gd name="connsiteY3" fmla="*/ 926432 h 3741821"/>
              <a:gd name="connsiteX4" fmla="*/ 745958 w 5727059"/>
              <a:gd name="connsiteY4" fmla="*/ 1239253 h 3741821"/>
              <a:gd name="connsiteX5" fmla="*/ 757989 w 5727059"/>
              <a:gd name="connsiteY5" fmla="*/ 1335506 h 3741821"/>
              <a:gd name="connsiteX6" fmla="*/ 854242 w 5727059"/>
              <a:gd name="connsiteY6" fmla="*/ 1564106 h 3741821"/>
              <a:gd name="connsiteX7" fmla="*/ 890337 w 5727059"/>
              <a:gd name="connsiteY7" fmla="*/ 1732548 h 3741821"/>
              <a:gd name="connsiteX8" fmla="*/ 950494 w 5727059"/>
              <a:gd name="connsiteY8" fmla="*/ 1792706 h 3741821"/>
              <a:gd name="connsiteX9" fmla="*/ 1106905 w 5727059"/>
              <a:gd name="connsiteY9" fmla="*/ 2057400 h 3741821"/>
              <a:gd name="connsiteX10" fmla="*/ 1275347 w 5727059"/>
              <a:gd name="connsiteY10" fmla="*/ 2237874 h 3741821"/>
              <a:gd name="connsiteX11" fmla="*/ 1479884 w 5727059"/>
              <a:gd name="connsiteY11" fmla="*/ 2310064 h 3741821"/>
              <a:gd name="connsiteX12" fmla="*/ 1588168 w 5727059"/>
              <a:gd name="connsiteY12" fmla="*/ 2346158 h 3741821"/>
              <a:gd name="connsiteX13" fmla="*/ 1708484 w 5727059"/>
              <a:gd name="connsiteY13" fmla="*/ 2406316 h 3741821"/>
              <a:gd name="connsiteX14" fmla="*/ 1949115 w 5727059"/>
              <a:gd name="connsiteY14" fmla="*/ 2466474 h 3741821"/>
              <a:gd name="connsiteX15" fmla="*/ 2081463 w 5727059"/>
              <a:gd name="connsiteY15" fmla="*/ 2502569 h 3741821"/>
              <a:gd name="connsiteX16" fmla="*/ 2189747 w 5727059"/>
              <a:gd name="connsiteY16" fmla="*/ 2526632 h 3741821"/>
              <a:gd name="connsiteX17" fmla="*/ 2370221 w 5727059"/>
              <a:gd name="connsiteY17" fmla="*/ 2586790 h 3741821"/>
              <a:gd name="connsiteX18" fmla="*/ 2598821 w 5727059"/>
              <a:gd name="connsiteY18" fmla="*/ 2646948 h 3741821"/>
              <a:gd name="connsiteX19" fmla="*/ 2935705 w 5727059"/>
              <a:gd name="connsiteY19" fmla="*/ 2683043 h 3741821"/>
              <a:gd name="connsiteX20" fmla="*/ 3043989 w 5727059"/>
              <a:gd name="connsiteY20" fmla="*/ 2695074 h 3741821"/>
              <a:gd name="connsiteX21" fmla="*/ 3585410 w 5727059"/>
              <a:gd name="connsiteY21" fmla="*/ 2707106 h 3741821"/>
              <a:gd name="connsiteX22" fmla="*/ 3946358 w 5727059"/>
              <a:gd name="connsiteY22" fmla="*/ 2767264 h 3741821"/>
              <a:gd name="connsiteX23" fmla="*/ 4114800 w 5727059"/>
              <a:gd name="connsiteY23" fmla="*/ 2779295 h 3741821"/>
              <a:gd name="connsiteX24" fmla="*/ 4391526 w 5727059"/>
              <a:gd name="connsiteY24" fmla="*/ 2839453 h 3741821"/>
              <a:gd name="connsiteX25" fmla="*/ 4656221 w 5727059"/>
              <a:gd name="connsiteY25" fmla="*/ 2899611 h 3741821"/>
              <a:gd name="connsiteX26" fmla="*/ 4716379 w 5727059"/>
              <a:gd name="connsiteY26" fmla="*/ 2935706 h 3741821"/>
              <a:gd name="connsiteX27" fmla="*/ 4920915 w 5727059"/>
              <a:gd name="connsiteY27" fmla="*/ 3019927 h 3741821"/>
              <a:gd name="connsiteX28" fmla="*/ 5137484 w 5727059"/>
              <a:gd name="connsiteY28" fmla="*/ 3152274 h 3741821"/>
              <a:gd name="connsiteX29" fmla="*/ 5209673 w 5727059"/>
              <a:gd name="connsiteY29" fmla="*/ 3188369 h 3741821"/>
              <a:gd name="connsiteX30" fmla="*/ 5342021 w 5727059"/>
              <a:gd name="connsiteY30" fmla="*/ 3248527 h 3741821"/>
              <a:gd name="connsiteX31" fmla="*/ 5390147 w 5727059"/>
              <a:gd name="connsiteY31" fmla="*/ 3284621 h 3741821"/>
              <a:gd name="connsiteX32" fmla="*/ 5474368 w 5727059"/>
              <a:gd name="connsiteY32" fmla="*/ 3380874 h 3741821"/>
              <a:gd name="connsiteX33" fmla="*/ 5582652 w 5727059"/>
              <a:gd name="connsiteY33" fmla="*/ 3513221 h 3741821"/>
              <a:gd name="connsiteX34" fmla="*/ 5678905 w 5727059"/>
              <a:gd name="connsiteY34" fmla="*/ 3681664 h 3741821"/>
              <a:gd name="connsiteX35" fmla="*/ 5727031 w 5727059"/>
              <a:gd name="connsiteY35" fmla="*/ 3741821 h 3741821"/>
              <a:gd name="connsiteX36" fmla="*/ 5606715 w 5727059"/>
              <a:gd name="connsiteY36" fmla="*/ 24064 h 3741821"/>
              <a:gd name="connsiteX37" fmla="*/ 0 w 5727059"/>
              <a:gd name="connsiteY37" fmla="*/ 0 h 3741821"/>
              <a:gd name="connsiteX0" fmla="*/ 0 w 5727059"/>
              <a:gd name="connsiteY0" fmla="*/ 0 h 3741821"/>
              <a:gd name="connsiteX1" fmla="*/ 0 w 5727059"/>
              <a:gd name="connsiteY1" fmla="*/ 0 h 3741821"/>
              <a:gd name="connsiteX2" fmla="*/ 445168 w 5727059"/>
              <a:gd name="connsiteY2" fmla="*/ 685800 h 3741821"/>
              <a:gd name="connsiteX3" fmla="*/ 589547 w 5727059"/>
              <a:gd name="connsiteY3" fmla="*/ 926432 h 3741821"/>
              <a:gd name="connsiteX4" fmla="*/ 745958 w 5727059"/>
              <a:gd name="connsiteY4" fmla="*/ 1239253 h 3741821"/>
              <a:gd name="connsiteX5" fmla="*/ 757989 w 5727059"/>
              <a:gd name="connsiteY5" fmla="*/ 1335506 h 3741821"/>
              <a:gd name="connsiteX6" fmla="*/ 854242 w 5727059"/>
              <a:gd name="connsiteY6" fmla="*/ 1564106 h 3741821"/>
              <a:gd name="connsiteX7" fmla="*/ 890337 w 5727059"/>
              <a:gd name="connsiteY7" fmla="*/ 1732548 h 3741821"/>
              <a:gd name="connsiteX8" fmla="*/ 950494 w 5727059"/>
              <a:gd name="connsiteY8" fmla="*/ 1792706 h 3741821"/>
              <a:gd name="connsiteX9" fmla="*/ 1275347 w 5727059"/>
              <a:gd name="connsiteY9" fmla="*/ 2237874 h 3741821"/>
              <a:gd name="connsiteX10" fmla="*/ 1479884 w 5727059"/>
              <a:gd name="connsiteY10" fmla="*/ 2310064 h 3741821"/>
              <a:gd name="connsiteX11" fmla="*/ 1588168 w 5727059"/>
              <a:gd name="connsiteY11" fmla="*/ 2346158 h 3741821"/>
              <a:gd name="connsiteX12" fmla="*/ 1708484 w 5727059"/>
              <a:gd name="connsiteY12" fmla="*/ 2406316 h 3741821"/>
              <a:gd name="connsiteX13" fmla="*/ 1949115 w 5727059"/>
              <a:gd name="connsiteY13" fmla="*/ 2466474 h 3741821"/>
              <a:gd name="connsiteX14" fmla="*/ 2081463 w 5727059"/>
              <a:gd name="connsiteY14" fmla="*/ 2502569 h 3741821"/>
              <a:gd name="connsiteX15" fmla="*/ 2189747 w 5727059"/>
              <a:gd name="connsiteY15" fmla="*/ 2526632 h 3741821"/>
              <a:gd name="connsiteX16" fmla="*/ 2370221 w 5727059"/>
              <a:gd name="connsiteY16" fmla="*/ 2586790 h 3741821"/>
              <a:gd name="connsiteX17" fmla="*/ 2598821 w 5727059"/>
              <a:gd name="connsiteY17" fmla="*/ 2646948 h 3741821"/>
              <a:gd name="connsiteX18" fmla="*/ 2935705 w 5727059"/>
              <a:gd name="connsiteY18" fmla="*/ 2683043 h 3741821"/>
              <a:gd name="connsiteX19" fmla="*/ 3043989 w 5727059"/>
              <a:gd name="connsiteY19" fmla="*/ 2695074 h 3741821"/>
              <a:gd name="connsiteX20" fmla="*/ 3585410 w 5727059"/>
              <a:gd name="connsiteY20" fmla="*/ 2707106 h 3741821"/>
              <a:gd name="connsiteX21" fmla="*/ 3946358 w 5727059"/>
              <a:gd name="connsiteY21" fmla="*/ 2767264 h 3741821"/>
              <a:gd name="connsiteX22" fmla="*/ 4114800 w 5727059"/>
              <a:gd name="connsiteY22" fmla="*/ 2779295 h 3741821"/>
              <a:gd name="connsiteX23" fmla="*/ 4391526 w 5727059"/>
              <a:gd name="connsiteY23" fmla="*/ 2839453 h 3741821"/>
              <a:gd name="connsiteX24" fmla="*/ 4656221 w 5727059"/>
              <a:gd name="connsiteY24" fmla="*/ 2899611 h 3741821"/>
              <a:gd name="connsiteX25" fmla="*/ 4716379 w 5727059"/>
              <a:gd name="connsiteY25" fmla="*/ 2935706 h 3741821"/>
              <a:gd name="connsiteX26" fmla="*/ 4920915 w 5727059"/>
              <a:gd name="connsiteY26" fmla="*/ 3019927 h 3741821"/>
              <a:gd name="connsiteX27" fmla="*/ 5137484 w 5727059"/>
              <a:gd name="connsiteY27" fmla="*/ 3152274 h 3741821"/>
              <a:gd name="connsiteX28" fmla="*/ 5209673 w 5727059"/>
              <a:gd name="connsiteY28" fmla="*/ 3188369 h 3741821"/>
              <a:gd name="connsiteX29" fmla="*/ 5342021 w 5727059"/>
              <a:gd name="connsiteY29" fmla="*/ 3248527 h 3741821"/>
              <a:gd name="connsiteX30" fmla="*/ 5390147 w 5727059"/>
              <a:gd name="connsiteY30" fmla="*/ 3284621 h 3741821"/>
              <a:gd name="connsiteX31" fmla="*/ 5474368 w 5727059"/>
              <a:gd name="connsiteY31" fmla="*/ 3380874 h 3741821"/>
              <a:gd name="connsiteX32" fmla="*/ 5582652 w 5727059"/>
              <a:gd name="connsiteY32" fmla="*/ 3513221 h 3741821"/>
              <a:gd name="connsiteX33" fmla="*/ 5678905 w 5727059"/>
              <a:gd name="connsiteY33" fmla="*/ 3681664 h 3741821"/>
              <a:gd name="connsiteX34" fmla="*/ 5727031 w 5727059"/>
              <a:gd name="connsiteY34" fmla="*/ 3741821 h 3741821"/>
              <a:gd name="connsiteX35" fmla="*/ 5606715 w 5727059"/>
              <a:gd name="connsiteY35" fmla="*/ 24064 h 3741821"/>
              <a:gd name="connsiteX36" fmla="*/ 0 w 5727059"/>
              <a:gd name="connsiteY36" fmla="*/ 0 h 3741821"/>
              <a:gd name="connsiteX0" fmla="*/ 0 w 5727059"/>
              <a:gd name="connsiteY0" fmla="*/ 0 h 3741821"/>
              <a:gd name="connsiteX1" fmla="*/ 0 w 5727059"/>
              <a:gd name="connsiteY1" fmla="*/ 0 h 3741821"/>
              <a:gd name="connsiteX2" fmla="*/ 445168 w 5727059"/>
              <a:gd name="connsiteY2" fmla="*/ 685800 h 3741821"/>
              <a:gd name="connsiteX3" fmla="*/ 589547 w 5727059"/>
              <a:gd name="connsiteY3" fmla="*/ 926432 h 3741821"/>
              <a:gd name="connsiteX4" fmla="*/ 745958 w 5727059"/>
              <a:gd name="connsiteY4" fmla="*/ 1239253 h 3741821"/>
              <a:gd name="connsiteX5" fmla="*/ 757989 w 5727059"/>
              <a:gd name="connsiteY5" fmla="*/ 1335506 h 3741821"/>
              <a:gd name="connsiteX6" fmla="*/ 854242 w 5727059"/>
              <a:gd name="connsiteY6" fmla="*/ 1564106 h 3741821"/>
              <a:gd name="connsiteX7" fmla="*/ 890337 w 5727059"/>
              <a:gd name="connsiteY7" fmla="*/ 1732548 h 3741821"/>
              <a:gd name="connsiteX8" fmla="*/ 950494 w 5727059"/>
              <a:gd name="connsiteY8" fmla="*/ 1792706 h 3741821"/>
              <a:gd name="connsiteX9" fmla="*/ 1275347 w 5727059"/>
              <a:gd name="connsiteY9" fmla="*/ 2237874 h 3741821"/>
              <a:gd name="connsiteX10" fmla="*/ 1479884 w 5727059"/>
              <a:gd name="connsiteY10" fmla="*/ 2310064 h 3741821"/>
              <a:gd name="connsiteX11" fmla="*/ 1588168 w 5727059"/>
              <a:gd name="connsiteY11" fmla="*/ 2346158 h 3741821"/>
              <a:gd name="connsiteX12" fmla="*/ 1708484 w 5727059"/>
              <a:gd name="connsiteY12" fmla="*/ 2406316 h 3741821"/>
              <a:gd name="connsiteX13" fmla="*/ 1949115 w 5727059"/>
              <a:gd name="connsiteY13" fmla="*/ 2466474 h 3741821"/>
              <a:gd name="connsiteX14" fmla="*/ 2081463 w 5727059"/>
              <a:gd name="connsiteY14" fmla="*/ 2502569 h 3741821"/>
              <a:gd name="connsiteX15" fmla="*/ 2189747 w 5727059"/>
              <a:gd name="connsiteY15" fmla="*/ 2526632 h 3741821"/>
              <a:gd name="connsiteX16" fmla="*/ 2370221 w 5727059"/>
              <a:gd name="connsiteY16" fmla="*/ 2586790 h 3741821"/>
              <a:gd name="connsiteX17" fmla="*/ 2598821 w 5727059"/>
              <a:gd name="connsiteY17" fmla="*/ 2646948 h 3741821"/>
              <a:gd name="connsiteX18" fmla="*/ 2935705 w 5727059"/>
              <a:gd name="connsiteY18" fmla="*/ 2683043 h 3741821"/>
              <a:gd name="connsiteX19" fmla="*/ 3585410 w 5727059"/>
              <a:gd name="connsiteY19" fmla="*/ 2707106 h 3741821"/>
              <a:gd name="connsiteX20" fmla="*/ 3946358 w 5727059"/>
              <a:gd name="connsiteY20" fmla="*/ 2767264 h 3741821"/>
              <a:gd name="connsiteX21" fmla="*/ 4114800 w 5727059"/>
              <a:gd name="connsiteY21" fmla="*/ 2779295 h 3741821"/>
              <a:gd name="connsiteX22" fmla="*/ 4391526 w 5727059"/>
              <a:gd name="connsiteY22" fmla="*/ 2839453 h 3741821"/>
              <a:gd name="connsiteX23" fmla="*/ 4656221 w 5727059"/>
              <a:gd name="connsiteY23" fmla="*/ 2899611 h 3741821"/>
              <a:gd name="connsiteX24" fmla="*/ 4716379 w 5727059"/>
              <a:gd name="connsiteY24" fmla="*/ 2935706 h 3741821"/>
              <a:gd name="connsiteX25" fmla="*/ 4920915 w 5727059"/>
              <a:gd name="connsiteY25" fmla="*/ 3019927 h 3741821"/>
              <a:gd name="connsiteX26" fmla="*/ 5137484 w 5727059"/>
              <a:gd name="connsiteY26" fmla="*/ 3152274 h 3741821"/>
              <a:gd name="connsiteX27" fmla="*/ 5209673 w 5727059"/>
              <a:gd name="connsiteY27" fmla="*/ 3188369 h 3741821"/>
              <a:gd name="connsiteX28" fmla="*/ 5342021 w 5727059"/>
              <a:gd name="connsiteY28" fmla="*/ 3248527 h 3741821"/>
              <a:gd name="connsiteX29" fmla="*/ 5390147 w 5727059"/>
              <a:gd name="connsiteY29" fmla="*/ 3284621 h 3741821"/>
              <a:gd name="connsiteX30" fmla="*/ 5474368 w 5727059"/>
              <a:gd name="connsiteY30" fmla="*/ 3380874 h 3741821"/>
              <a:gd name="connsiteX31" fmla="*/ 5582652 w 5727059"/>
              <a:gd name="connsiteY31" fmla="*/ 3513221 h 3741821"/>
              <a:gd name="connsiteX32" fmla="*/ 5678905 w 5727059"/>
              <a:gd name="connsiteY32" fmla="*/ 3681664 h 3741821"/>
              <a:gd name="connsiteX33" fmla="*/ 5727031 w 5727059"/>
              <a:gd name="connsiteY33" fmla="*/ 3741821 h 3741821"/>
              <a:gd name="connsiteX34" fmla="*/ 5606715 w 5727059"/>
              <a:gd name="connsiteY34" fmla="*/ 24064 h 3741821"/>
              <a:gd name="connsiteX35" fmla="*/ 0 w 5727059"/>
              <a:gd name="connsiteY35" fmla="*/ 0 h 3741821"/>
              <a:gd name="connsiteX0" fmla="*/ 0 w 5727059"/>
              <a:gd name="connsiteY0" fmla="*/ 0 h 3741821"/>
              <a:gd name="connsiteX1" fmla="*/ 0 w 5727059"/>
              <a:gd name="connsiteY1" fmla="*/ 0 h 3741821"/>
              <a:gd name="connsiteX2" fmla="*/ 445168 w 5727059"/>
              <a:gd name="connsiteY2" fmla="*/ 685800 h 3741821"/>
              <a:gd name="connsiteX3" fmla="*/ 589547 w 5727059"/>
              <a:gd name="connsiteY3" fmla="*/ 926432 h 3741821"/>
              <a:gd name="connsiteX4" fmla="*/ 745958 w 5727059"/>
              <a:gd name="connsiteY4" fmla="*/ 1239253 h 3741821"/>
              <a:gd name="connsiteX5" fmla="*/ 757989 w 5727059"/>
              <a:gd name="connsiteY5" fmla="*/ 1335506 h 3741821"/>
              <a:gd name="connsiteX6" fmla="*/ 890337 w 5727059"/>
              <a:gd name="connsiteY6" fmla="*/ 1732548 h 3741821"/>
              <a:gd name="connsiteX7" fmla="*/ 950494 w 5727059"/>
              <a:gd name="connsiteY7" fmla="*/ 1792706 h 3741821"/>
              <a:gd name="connsiteX8" fmla="*/ 1275347 w 5727059"/>
              <a:gd name="connsiteY8" fmla="*/ 2237874 h 3741821"/>
              <a:gd name="connsiteX9" fmla="*/ 1479884 w 5727059"/>
              <a:gd name="connsiteY9" fmla="*/ 2310064 h 3741821"/>
              <a:gd name="connsiteX10" fmla="*/ 1588168 w 5727059"/>
              <a:gd name="connsiteY10" fmla="*/ 2346158 h 3741821"/>
              <a:gd name="connsiteX11" fmla="*/ 1708484 w 5727059"/>
              <a:gd name="connsiteY11" fmla="*/ 2406316 h 3741821"/>
              <a:gd name="connsiteX12" fmla="*/ 1949115 w 5727059"/>
              <a:gd name="connsiteY12" fmla="*/ 2466474 h 3741821"/>
              <a:gd name="connsiteX13" fmla="*/ 2081463 w 5727059"/>
              <a:gd name="connsiteY13" fmla="*/ 2502569 h 3741821"/>
              <a:gd name="connsiteX14" fmla="*/ 2189747 w 5727059"/>
              <a:gd name="connsiteY14" fmla="*/ 2526632 h 3741821"/>
              <a:gd name="connsiteX15" fmla="*/ 2370221 w 5727059"/>
              <a:gd name="connsiteY15" fmla="*/ 2586790 h 3741821"/>
              <a:gd name="connsiteX16" fmla="*/ 2598821 w 5727059"/>
              <a:gd name="connsiteY16" fmla="*/ 2646948 h 3741821"/>
              <a:gd name="connsiteX17" fmla="*/ 2935705 w 5727059"/>
              <a:gd name="connsiteY17" fmla="*/ 2683043 h 3741821"/>
              <a:gd name="connsiteX18" fmla="*/ 3585410 w 5727059"/>
              <a:gd name="connsiteY18" fmla="*/ 2707106 h 3741821"/>
              <a:gd name="connsiteX19" fmla="*/ 3946358 w 5727059"/>
              <a:gd name="connsiteY19" fmla="*/ 2767264 h 3741821"/>
              <a:gd name="connsiteX20" fmla="*/ 4114800 w 5727059"/>
              <a:gd name="connsiteY20" fmla="*/ 2779295 h 3741821"/>
              <a:gd name="connsiteX21" fmla="*/ 4391526 w 5727059"/>
              <a:gd name="connsiteY21" fmla="*/ 2839453 h 3741821"/>
              <a:gd name="connsiteX22" fmla="*/ 4656221 w 5727059"/>
              <a:gd name="connsiteY22" fmla="*/ 2899611 h 3741821"/>
              <a:gd name="connsiteX23" fmla="*/ 4716379 w 5727059"/>
              <a:gd name="connsiteY23" fmla="*/ 2935706 h 3741821"/>
              <a:gd name="connsiteX24" fmla="*/ 4920915 w 5727059"/>
              <a:gd name="connsiteY24" fmla="*/ 3019927 h 3741821"/>
              <a:gd name="connsiteX25" fmla="*/ 5137484 w 5727059"/>
              <a:gd name="connsiteY25" fmla="*/ 3152274 h 3741821"/>
              <a:gd name="connsiteX26" fmla="*/ 5209673 w 5727059"/>
              <a:gd name="connsiteY26" fmla="*/ 3188369 h 3741821"/>
              <a:gd name="connsiteX27" fmla="*/ 5342021 w 5727059"/>
              <a:gd name="connsiteY27" fmla="*/ 3248527 h 3741821"/>
              <a:gd name="connsiteX28" fmla="*/ 5390147 w 5727059"/>
              <a:gd name="connsiteY28" fmla="*/ 3284621 h 3741821"/>
              <a:gd name="connsiteX29" fmla="*/ 5474368 w 5727059"/>
              <a:gd name="connsiteY29" fmla="*/ 3380874 h 3741821"/>
              <a:gd name="connsiteX30" fmla="*/ 5582652 w 5727059"/>
              <a:gd name="connsiteY30" fmla="*/ 3513221 h 3741821"/>
              <a:gd name="connsiteX31" fmla="*/ 5678905 w 5727059"/>
              <a:gd name="connsiteY31" fmla="*/ 3681664 h 3741821"/>
              <a:gd name="connsiteX32" fmla="*/ 5727031 w 5727059"/>
              <a:gd name="connsiteY32" fmla="*/ 3741821 h 3741821"/>
              <a:gd name="connsiteX33" fmla="*/ 5606715 w 5727059"/>
              <a:gd name="connsiteY33" fmla="*/ 24064 h 3741821"/>
              <a:gd name="connsiteX34" fmla="*/ 0 w 5727059"/>
              <a:gd name="connsiteY34" fmla="*/ 0 h 3741821"/>
              <a:gd name="connsiteX0" fmla="*/ 0 w 5727059"/>
              <a:gd name="connsiteY0" fmla="*/ 0 h 3741821"/>
              <a:gd name="connsiteX1" fmla="*/ 0 w 5727059"/>
              <a:gd name="connsiteY1" fmla="*/ 0 h 3741821"/>
              <a:gd name="connsiteX2" fmla="*/ 445168 w 5727059"/>
              <a:gd name="connsiteY2" fmla="*/ 685800 h 3741821"/>
              <a:gd name="connsiteX3" fmla="*/ 589547 w 5727059"/>
              <a:gd name="connsiteY3" fmla="*/ 926432 h 3741821"/>
              <a:gd name="connsiteX4" fmla="*/ 757989 w 5727059"/>
              <a:gd name="connsiteY4" fmla="*/ 1335506 h 3741821"/>
              <a:gd name="connsiteX5" fmla="*/ 890337 w 5727059"/>
              <a:gd name="connsiteY5" fmla="*/ 1732548 h 3741821"/>
              <a:gd name="connsiteX6" fmla="*/ 950494 w 5727059"/>
              <a:gd name="connsiteY6" fmla="*/ 1792706 h 3741821"/>
              <a:gd name="connsiteX7" fmla="*/ 1275347 w 5727059"/>
              <a:gd name="connsiteY7" fmla="*/ 2237874 h 3741821"/>
              <a:gd name="connsiteX8" fmla="*/ 1479884 w 5727059"/>
              <a:gd name="connsiteY8" fmla="*/ 2310064 h 3741821"/>
              <a:gd name="connsiteX9" fmla="*/ 1588168 w 5727059"/>
              <a:gd name="connsiteY9" fmla="*/ 2346158 h 3741821"/>
              <a:gd name="connsiteX10" fmla="*/ 1708484 w 5727059"/>
              <a:gd name="connsiteY10" fmla="*/ 2406316 h 3741821"/>
              <a:gd name="connsiteX11" fmla="*/ 1949115 w 5727059"/>
              <a:gd name="connsiteY11" fmla="*/ 2466474 h 3741821"/>
              <a:gd name="connsiteX12" fmla="*/ 2081463 w 5727059"/>
              <a:gd name="connsiteY12" fmla="*/ 2502569 h 3741821"/>
              <a:gd name="connsiteX13" fmla="*/ 2189747 w 5727059"/>
              <a:gd name="connsiteY13" fmla="*/ 2526632 h 3741821"/>
              <a:gd name="connsiteX14" fmla="*/ 2370221 w 5727059"/>
              <a:gd name="connsiteY14" fmla="*/ 2586790 h 3741821"/>
              <a:gd name="connsiteX15" fmla="*/ 2598821 w 5727059"/>
              <a:gd name="connsiteY15" fmla="*/ 2646948 h 3741821"/>
              <a:gd name="connsiteX16" fmla="*/ 2935705 w 5727059"/>
              <a:gd name="connsiteY16" fmla="*/ 2683043 h 3741821"/>
              <a:gd name="connsiteX17" fmla="*/ 3585410 w 5727059"/>
              <a:gd name="connsiteY17" fmla="*/ 2707106 h 3741821"/>
              <a:gd name="connsiteX18" fmla="*/ 3946358 w 5727059"/>
              <a:gd name="connsiteY18" fmla="*/ 2767264 h 3741821"/>
              <a:gd name="connsiteX19" fmla="*/ 4114800 w 5727059"/>
              <a:gd name="connsiteY19" fmla="*/ 2779295 h 3741821"/>
              <a:gd name="connsiteX20" fmla="*/ 4391526 w 5727059"/>
              <a:gd name="connsiteY20" fmla="*/ 2839453 h 3741821"/>
              <a:gd name="connsiteX21" fmla="*/ 4656221 w 5727059"/>
              <a:gd name="connsiteY21" fmla="*/ 2899611 h 3741821"/>
              <a:gd name="connsiteX22" fmla="*/ 4716379 w 5727059"/>
              <a:gd name="connsiteY22" fmla="*/ 2935706 h 3741821"/>
              <a:gd name="connsiteX23" fmla="*/ 4920915 w 5727059"/>
              <a:gd name="connsiteY23" fmla="*/ 3019927 h 3741821"/>
              <a:gd name="connsiteX24" fmla="*/ 5137484 w 5727059"/>
              <a:gd name="connsiteY24" fmla="*/ 3152274 h 3741821"/>
              <a:gd name="connsiteX25" fmla="*/ 5209673 w 5727059"/>
              <a:gd name="connsiteY25" fmla="*/ 3188369 h 3741821"/>
              <a:gd name="connsiteX26" fmla="*/ 5342021 w 5727059"/>
              <a:gd name="connsiteY26" fmla="*/ 3248527 h 3741821"/>
              <a:gd name="connsiteX27" fmla="*/ 5390147 w 5727059"/>
              <a:gd name="connsiteY27" fmla="*/ 3284621 h 3741821"/>
              <a:gd name="connsiteX28" fmla="*/ 5474368 w 5727059"/>
              <a:gd name="connsiteY28" fmla="*/ 3380874 h 3741821"/>
              <a:gd name="connsiteX29" fmla="*/ 5582652 w 5727059"/>
              <a:gd name="connsiteY29" fmla="*/ 3513221 h 3741821"/>
              <a:gd name="connsiteX30" fmla="*/ 5678905 w 5727059"/>
              <a:gd name="connsiteY30" fmla="*/ 3681664 h 3741821"/>
              <a:gd name="connsiteX31" fmla="*/ 5727031 w 5727059"/>
              <a:gd name="connsiteY31" fmla="*/ 3741821 h 3741821"/>
              <a:gd name="connsiteX32" fmla="*/ 5606715 w 5727059"/>
              <a:gd name="connsiteY32" fmla="*/ 24064 h 3741821"/>
              <a:gd name="connsiteX33" fmla="*/ 0 w 5727059"/>
              <a:gd name="connsiteY33"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890337 w 5727059"/>
              <a:gd name="connsiteY4" fmla="*/ 1732548 h 3741821"/>
              <a:gd name="connsiteX5" fmla="*/ 950494 w 5727059"/>
              <a:gd name="connsiteY5" fmla="*/ 1792706 h 3741821"/>
              <a:gd name="connsiteX6" fmla="*/ 1275347 w 5727059"/>
              <a:gd name="connsiteY6" fmla="*/ 2237874 h 3741821"/>
              <a:gd name="connsiteX7" fmla="*/ 1479884 w 5727059"/>
              <a:gd name="connsiteY7" fmla="*/ 2310064 h 3741821"/>
              <a:gd name="connsiteX8" fmla="*/ 1588168 w 5727059"/>
              <a:gd name="connsiteY8" fmla="*/ 2346158 h 3741821"/>
              <a:gd name="connsiteX9" fmla="*/ 1708484 w 5727059"/>
              <a:gd name="connsiteY9" fmla="*/ 2406316 h 3741821"/>
              <a:gd name="connsiteX10" fmla="*/ 1949115 w 5727059"/>
              <a:gd name="connsiteY10" fmla="*/ 2466474 h 3741821"/>
              <a:gd name="connsiteX11" fmla="*/ 2081463 w 5727059"/>
              <a:gd name="connsiteY11" fmla="*/ 2502569 h 3741821"/>
              <a:gd name="connsiteX12" fmla="*/ 2189747 w 5727059"/>
              <a:gd name="connsiteY12" fmla="*/ 2526632 h 3741821"/>
              <a:gd name="connsiteX13" fmla="*/ 2370221 w 5727059"/>
              <a:gd name="connsiteY13" fmla="*/ 2586790 h 3741821"/>
              <a:gd name="connsiteX14" fmla="*/ 2598821 w 5727059"/>
              <a:gd name="connsiteY14" fmla="*/ 2646948 h 3741821"/>
              <a:gd name="connsiteX15" fmla="*/ 2935705 w 5727059"/>
              <a:gd name="connsiteY15" fmla="*/ 2683043 h 3741821"/>
              <a:gd name="connsiteX16" fmla="*/ 3585410 w 5727059"/>
              <a:gd name="connsiteY16" fmla="*/ 2707106 h 3741821"/>
              <a:gd name="connsiteX17" fmla="*/ 3946358 w 5727059"/>
              <a:gd name="connsiteY17" fmla="*/ 2767264 h 3741821"/>
              <a:gd name="connsiteX18" fmla="*/ 4114800 w 5727059"/>
              <a:gd name="connsiteY18" fmla="*/ 2779295 h 3741821"/>
              <a:gd name="connsiteX19" fmla="*/ 4391526 w 5727059"/>
              <a:gd name="connsiteY19" fmla="*/ 2839453 h 3741821"/>
              <a:gd name="connsiteX20" fmla="*/ 4656221 w 5727059"/>
              <a:gd name="connsiteY20" fmla="*/ 2899611 h 3741821"/>
              <a:gd name="connsiteX21" fmla="*/ 4716379 w 5727059"/>
              <a:gd name="connsiteY21" fmla="*/ 2935706 h 3741821"/>
              <a:gd name="connsiteX22" fmla="*/ 4920915 w 5727059"/>
              <a:gd name="connsiteY22" fmla="*/ 3019927 h 3741821"/>
              <a:gd name="connsiteX23" fmla="*/ 5137484 w 5727059"/>
              <a:gd name="connsiteY23" fmla="*/ 3152274 h 3741821"/>
              <a:gd name="connsiteX24" fmla="*/ 5209673 w 5727059"/>
              <a:gd name="connsiteY24" fmla="*/ 3188369 h 3741821"/>
              <a:gd name="connsiteX25" fmla="*/ 5342021 w 5727059"/>
              <a:gd name="connsiteY25" fmla="*/ 3248527 h 3741821"/>
              <a:gd name="connsiteX26" fmla="*/ 5390147 w 5727059"/>
              <a:gd name="connsiteY26" fmla="*/ 3284621 h 3741821"/>
              <a:gd name="connsiteX27" fmla="*/ 5474368 w 5727059"/>
              <a:gd name="connsiteY27" fmla="*/ 3380874 h 3741821"/>
              <a:gd name="connsiteX28" fmla="*/ 5582652 w 5727059"/>
              <a:gd name="connsiteY28" fmla="*/ 3513221 h 3741821"/>
              <a:gd name="connsiteX29" fmla="*/ 5678905 w 5727059"/>
              <a:gd name="connsiteY29" fmla="*/ 3681664 h 3741821"/>
              <a:gd name="connsiteX30" fmla="*/ 5727031 w 5727059"/>
              <a:gd name="connsiteY30" fmla="*/ 3741821 h 3741821"/>
              <a:gd name="connsiteX31" fmla="*/ 5606715 w 5727059"/>
              <a:gd name="connsiteY31" fmla="*/ 24064 h 3741821"/>
              <a:gd name="connsiteX32" fmla="*/ 0 w 5727059"/>
              <a:gd name="connsiteY32"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890337 w 5727059"/>
              <a:gd name="connsiteY4" fmla="*/ 1732548 h 3741821"/>
              <a:gd name="connsiteX5" fmla="*/ 950494 w 5727059"/>
              <a:gd name="connsiteY5" fmla="*/ 1792706 h 3741821"/>
              <a:gd name="connsiteX6" fmla="*/ 1275347 w 5727059"/>
              <a:gd name="connsiteY6" fmla="*/ 2237874 h 3741821"/>
              <a:gd name="connsiteX7" fmla="*/ 1479884 w 5727059"/>
              <a:gd name="connsiteY7" fmla="*/ 2310064 h 3741821"/>
              <a:gd name="connsiteX8" fmla="*/ 1708484 w 5727059"/>
              <a:gd name="connsiteY8" fmla="*/ 2406316 h 3741821"/>
              <a:gd name="connsiteX9" fmla="*/ 1949115 w 5727059"/>
              <a:gd name="connsiteY9" fmla="*/ 2466474 h 3741821"/>
              <a:gd name="connsiteX10" fmla="*/ 2081463 w 5727059"/>
              <a:gd name="connsiteY10" fmla="*/ 2502569 h 3741821"/>
              <a:gd name="connsiteX11" fmla="*/ 2189747 w 5727059"/>
              <a:gd name="connsiteY11" fmla="*/ 2526632 h 3741821"/>
              <a:gd name="connsiteX12" fmla="*/ 2370221 w 5727059"/>
              <a:gd name="connsiteY12" fmla="*/ 2586790 h 3741821"/>
              <a:gd name="connsiteX13" fmla="*/ 2598821 w 5727059"/>
              <a:gd name="connsiteY13" fmla="*/ 2646948 h 3741821"/>
              <a:gd name="connsiteX14" fmla="*/ 2935705 w 5727059"/>
              <a:gd name="connsiteY14" fmla="*/ 2683043 h 3741821"/>
              <a:gd name="connsiteX15" fmla="*/ 3585410 w 5727059"/>
              <a:gd name="connsiteY15" fmla="*/ 2707106 h 3741821"/>
              <a:gd name="connsiteX16" fmla="*/ 3946358 w 5727059"/>
              <a:gd name="connsiteY16" fmla="*/ 2767264 h 3741821"/>
              <a:gd name="connsiteX17" fmla="*/ 4114800 w 5727059"/>
              <a:gd name="connsiteY17" fmla="*/ 2779295 h 3741821"/>
              <a:gd name="connsiteX18" fmla="*/ 4391526 w 5727059"/>
              <a:gd name="connsiteY18" fmla="*/ 2839453 h 3741821"/>
              <a:gd name="connsiteX19" fmla="*/ 4656221 w 5727059"/>
              <a:gd name="connsiteY19" fmla="*/ 2899611 h 3741821"/>
              <a:gd name="connsiteX20" fmla="*/ 4716379 w 5727059"/>
              <a:gd name="connsiteY20" fmla="*/ 2935706 h 3741821"/>
              <a:gd name="connsiteX21" fmla="*/ 4920915 w 5727059"/>
              <a:gd name="connsiteY21" fmla="*/ 3019927 h 3741821"/>
              <a:gd name="connsiteX22" fmla="*/ 5137484 w 5727059"/>
              <a:gd name="connsiteY22" fmla="*/ 3152274 h 3741821"/>
              <a:gd name="connsiteX23" fmla="*/ 5209673 w 5727059"/>
              <a:gd name="connsiteY23" fmla="*/ 3188369 h 3741821"/>
              <a:gd name="connsiteX24" fmla="*/ 5342021 w 5727059"/>
              <a:gd name="connsiteY24" fmla="*/ 3248527 h 3741821"/>
              <a:gd name="connsiteX25" fmla="*/ 5390147 w 5727059"/>
              <a:gd name="connsiteY25" fmla="*/ 3284621 h 3741821"/>
              <a:gd name="connsiteX26" fmla="*/ 5474368 w 5727059"/>
              <a:gd name="connsiteY26" fmla="*/ 3380874 h 3741821"/>
              <a:gd name="connsiteX27" fmla="*/ 5582652 w 5727059"/>
              <a:gd name="connsiteY27" fmla="*/ 3513221 h 3741821"/>
              <a:gd name="connsiteX28" fmla="*/ 5678905 w 5727059"/>
              <a:gd name="connsiteY28" fmla="*/ 3681664 h 3741821"/>
              <a:gd name="connsiteX29" fmla="*/ 5727031 w 5727059"/>
              <a:gd name="connsiteY29" fmla="*/ 3741821 h 3741821"/>
              <a:gd name="connsiteX30" fmla="*/ 5606715 w 5727059"/>
              <a:gd name="connsiteY30" fmla="*/ 24064 h 3741821"/>
              <a:gd name="connsiteX31" fmla="*/ 0 w 5727059"/>
              <a:gd name="connsiteY31"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890337 w 5727059"/>
              <a:gd name="connsiteY4" fmla="*/ 1732548 h 3741821"/>
              <a:gd name="connsiteX5" fmla="*/ 950494 w 5727059"/>
              <a:gd name="connsiteY5" fmla="*/ 1792706 h 3741821"/>
              <a:gd name="connsiteX6" fmla="*/ 1275347 w 5727059"/>
              <a:gd name="connsiteY6" fmla="*/ 2237874 h 3741821"/>
              <a:gd name="connsiteX7" fmla="*/ 1479884 w 5727059"/>
              <a:gd name="connsiteY7" fmla="*/ 2310064 h 3741821"/>
              <a:gd name="connsiteX8" fmla="*/ 1708484 w 5727059"/>
              <a:gd name="connsiteY8" fmla="*/ 2406316 h 3741821"/>
              <a:gd name="connsiteX9" fmla="*/ 2081463 w 5727059"/>
              <a:gd name="connsiteY9" fmla="*/ 2502569 h 3741821"/>
              <a:gd name="connsiteX10" fmla="*/ 2189747 w 5727059"/>
              <a:gd name="connsiteY10" fmla="*/ 2526632 h 3741821"/>
              <a:gd name="connsiteX11" fmla="*/ 2370221 w 5727059"/>
              <a:gd name="connsiteY11" fmla="*/ 2586790 h 3741821"/>
              <a:gd name="connsiteX12" fmla="*/ 2598821 w 5727059"/>
              <a:gd name="connsiteY12" fmla="*/ 2646948 h 3741821"/>
              <a:gd name="connsiteX13" fmla="*/ 2935705 w 5727059"/>
              <a:gd name="connsiteY13" fmla="*/ 2683043 h 3741821"/>
              <a:gd name="connsiteX14" fmla="*/ 3585410 w 5727059"/>
              <a:gd name="connsiteY14" fmla="*/ 2707106 h 3741821"/>
              <a:gd name="connsiteX15" fmla="*/ 3946358 w 5727059"/>
              <a:gd name="connsiteY15" fmla="*/ 2767264 h 3741821"/>
              <a:gd name="connsiteX16" fmla="*/ 4114800 w 5727059"/>
              <a:gd name="connsiteY16" fmla="*/ 2779295 h 3741821"/>
              <a:gd name="connsiteX17" fmla="*/ 4391526 w 5727059"/>
              <a:gd name="connsiteY17" fmla="*/ 2839453 h 3741821"/>
              <a:gd name="connsiteX18" fmla="*/ 4656221 w 5727059"/>
              <a:gd name="connsiteY18" fmla="*/ 2899611 h 3741821"/>
              <a:gd name="connsiteX19" fmla="*/ 4716379 w 5727059"/>
              <a:gd name="connsiteY19" fmla="*/ 2935706 h 3741821"/>
              <a:gd name="connsiteX20" fmla="*/ 4920915 w 5727059"/>
              <a:gd name="connsiteY20" fmla="*/ 3019927 h 3741821"/>
              <a:gd name="connsiteX21" fmla="*/ 5137484 w 5727059"/>
              <a:gd name="connsiteY21" fmla="*/ 3152274 h 3741821"/>
              <a:gd name="connsiteX22" fmla="*/ 5209673 w 5727059"/>
              <a:gd name="connsiteY22" fmla="*/ 3188369 h 3741821"/>
              <a:gd name="connsiteX23" fmla="*/ 5342021 w 5727059"/>
              <a:gd name="connsiteY23" fmla="*/ 3248527 h 3741821"/>
              <a:gd name="connsiteX24" fmla="*/ 5390147 w 5727059"/>
              <a:gd name="connsiteY24" fmla="*/ 3284621 h 3741821"/>
              <a:gd name="connsiteX25" fmla="*/ 5474368 w 5727059"/>
              <a:gd name="connsiteY25" fmla="*/ 3380874 h 3741821"/>
              <a:gd name="connsiteX26" fmla="*/ 5582652 w 5727059"/>
              <a:gd name="connsiteY26" fmla="*/ 3513221 h 3741821"/>
              <a:gd name="connsiteX27" fmla="*/ 5678905 w 5727059"/>
              <a:gd name="connsiteY27" fmla="*/ 3681664 h 3741821"/>
              <a:gd name="connsiteX28" fmla="*/ 5727031 w 5727059"/>
              <a:gd name="connsiteY28" fmla="*/ 3741821 h 3741821"/>
              <a:gd name="connsiteX29" fmla="*/ 5606715 w 5727059"/>
              <a:gd name="connsiteY29" fmla="*/ 24064 h 3741821"/>
              <a:gd name="connsiteX30" fmla="*/ 0 w 5727059"/>
              <a:gd name="connsiteY30"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890337 w 5727059"/>
              <a:gd name="connsiteY4" fmla="*/ 1732548 h 3741821"/>
              <a:gd name="connsiteX5" fmla="*/ 950494 w 5727059"/>
              <a:gd name="connsiteY5" fmla="*/ 1792706 h 3741821"/>
              <a:gd name="connsiteX6" fmla="*/ 1275347 w 5727059"/>
              <a:gd name="connsiteY6" fmla="*/ 2237874 h 3741821"/>
              <a:gd name="connsiteX7" fmla="*/ 1479884 w 5727059"/>
              <a:gd name="connsiteY7" fmla="*/ 2310064 h 3741821"/>
              <a:gd name="connsiteX8" fmla="*/ 1708484 w 5727059"/>
              <a:gd name="connsiteY8" fmla="*/ 2406316 h 3741821"/>
              <a:gd name="connsiteX9" fmla="*/ 2081463 w 5727059"/>
              <a:gd name="connsiteY9" fmla="*/ 2502569 h 3741821"/>
              <a:gd name="connsiteX10" fmla="*/ 2370221 w 5727059"/>
              <a:gd name="connsiteY10" fmla="*/ 2586790 h 3741821"/>
              <a:gd name="connsiteX11" fmla="*/ 2598821 w 5727059"/>
              <a:gd name="connsiteY11" fmla="*/ 2646948 h 3741821"/>
              <a:gd name="connsiteX12" fmla="*/ 2935705 w 5727059"/>
              <a:gd name="connsiteY12" fmla="*/ 2683043 h 3741821"/>
              <a:gd name="connsiteX13" fmla="*/ 3585410 w 5727059"/>
              <a:gd name="connsiteY13" fmla="*/ 2707106 h 3741821"/>
              <a:gd name="connsiteX14" fmla="*/ 3946358 w 5727059"/>
              <a:gd name="connsiteY14" fmla="*/ 2767264 h 3741821"/>
              <a:gd name="connsiteX15" fmla="*/ 4114800 w 5727059"/>
              <a:gd name="connsiteY15" fmla="*/ 2779295 h 3741821"/>
              <a:gd name="connsiteX16" fmla="*/ 4391526 w 5727059"/>
              <a:gd name="connsiteY16" fmla="*/ 2839453 h 3741821"/>
              <a:gd name="connsiteX17" fmla="*/ 4656221 w 5727059"/>
              <a:gd name="connsiteY17" fmla="*/ 2899611 h 3741821"/>
              <a:gd name="connsiteX18" fmla="*/ 4716379 w 5727059"/>
              <a:gd name="connsiteY18" fmla="*/ 2935706 h 3741821"/>
              <a:gd name="connsiteX19" fmla="*/ 4920915 w 5727059"/>
              <a:gd name="connsiteY19" fmla="*/ 3019927 h 3741821"/>
              <a:gd name="connsiteX20" fmla="*/ 5137484 w 5727059"/>
              <a:gd name="connsiteY20" fmla="*/ 3152274 h 3741821"/>
              <a:gd name="connsiteX21" fmla="*/ 5209673 w 5727059"/>
              <a:gd name="connsiteY21" fmla="*/ 3188369 h 3741821"/>
              <a:gd name="connsiteX22" fmla="*/ 5342021 w 5727059"/>
              <a:gd name="connsiteY22" fmla="*/ 3248527 h 3741821"/>
              <a:gd name="connsiteX23" fmla="*/ 5390147 w 5727059"/>
              <a:gd name="connsiteY23" fmla="*/ 3284621 h 3741821"/>
              <a:gd name="connsiteX24" fmla="*/ 5474368 w 5727059"/>
              <a:gd name="connsiteY24" fmla="*/ 3380874 h 3741821"/>
              <a:gd name="connsiteX25" fmla="*/ 5582652 w 5727059"/>
              <a:gd name="connsiteY25" fmla="*/ 3513221 h 3741821"/>
              <a:gd name="connsiteX26" fmla="*/ 5678905 w 5727059"/>
              <a:gd name="connsiteY26" fmla="*/ 3681664 h 3741821"/>
              <a:gd name="connsiteX27" fmla="*/ 5727031 w 5727059"/>
              <a:gd name="connsiteY27" fmla="*/ 3741821 h 3741821"/>
              <a:gd name="connsiteX28" fmla="*/ 5606715 w 5727059"/>
              <a:gd name="connsiteY28" fmla="*/ 24064 h 3741821"/>
              <a:gd name="connsiteX29" fmla="*/ 0 w 5727059"/>
              <a:gd name="connsiteY29"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890337 w 5727059"/>
              <a:gd name="connsiteY4" fmla="*/ 1732548 h 3741821"/>
              <a:gd name="connsiteX5" fmla="*/ 950494 w 5727059"/>
              <a:gd name="connsiteY5" fmla="*/ 1792706 h 3741821"/>
              <a:gd name="connsiteX6" fmla="*/ 1275347 w 5727059"/>
              <a:gd name="connsiteY6" fmla="*/ 2237874 h 3741821"/>
              <a:gd name="connsiteX7" fmla="*/ 1479884 w 5727059"/>
              <a:gd name="connsiteY7" fmla="*/ 2310064 h 3741821"/>
              <a:gd name="connsiteX8" fmla="*/ 1708484 w 5727059"/>
              <a:gd name="connsiteY8" fmla="*/ 2406316 h 3741821"/>
              <a:gd name="connsiteX9" fmla="*/ 2370221 w 5727059"/>
              <a:gd name="connsiteY9" fmla="*/ 2586790 h 3741821"/>
              <a:gd name="connsiteX10" fmla="*/ 2598821 w 5727059"/>
              <a:gd name="connsiteY10" fmla="*/ 2646948 h 3741821"/>
              <a:gd name="connsiteX11" fmla="*/ 2935705 w 5727059"/>
              <a:gd name="connsiteY11" fmla="*/ 2683043 h 3741821"/>
              <a:gd name="connsiteX12" fmla="*/ 3585410 w 5727059"/>
              <a:gd name="connsiteY12" fmla="*/ 2707106 h 3741821"/>
              <a:gd name="connsiteX13" fmla="*/ 3946358 w 5727059"/>
              <a:gd name="connsiteY13" fmla="*/ 2767264 h 3741821"/>
              <a:gd name="connsiteX14" fmla="*/ 4114800 w 5727059"/>
              <a:gd name="connsiteY14" fmla="*/ 2779295 h 3741821"/>
              <a:gd name="connsiteX15" fmla="*/ 4391526 w 5727059"/>
              <a:gd name="connsiteY15" fmla="*/ 2839453 h 3741821"/>
              <a:gd name="connsiteX16" fmla="*/ 4656221 w 5727059"/>
              <a:gd name="connsiteY16" fmla="*/ 2899611 h 3741821"/>
              <a:gd name="connsiteX17" fmla="*/ 4716379 w 5727059"/>
              <a:gd name="connsiteY17" fmla="*/ 2935706 h 3741821"/>
              <a:gd name="connsiteX18" fmla="*/ 4920915 w 5727059"/>
              <a:gd name="connsiteY18" fmla="*/ 3019927 h 3741821"/>
              <a:gd name="connsiteX19" fmla="*/ 5137484 w 5727059"/>
              <a:gd name="connsiteY19" fmla="*/ 3152274 h 3741821"/>
              <a:gd name="connsiteX20" fmla="*/ 5209673 w 5727059"/>
              <a:gd name="connsiteY20" fmla="*/ 3188369 h 3741821"/>
              <a:gd name="connsiteX21" fmla="*/ 5342021 w 5727059"/>
              <a:gd name="connsiteY21" fmla="*/ 3248527 h 3741821"/>
              <a:gd name="connsiteX22" fmla="*/ 5390147 w 5727059"/>
              <a:gd name="connsiteY22" fmla="*/ 3284621 h 3741821"/>
              <a:gd name="connsiteX23" fmla="*/ 5474368 w 5727059"/>
              <a:gd name="connsiteY23" fmla="*/ 3380874 h 3741821"/>
              <a:gd name="connsiteX24" fmla="*/ 5582652 w 5727059"/>
              <a:gd name="connsiteY24" fmla="*/ 3513221 h 3741821"/>
              <a:gd name="connsiteX25" fmla="*/ 5678905 w 5727059"/>
              <a:gd name="connsiteY25" fmla="*/ 3681664 h 3741821"/>
              <a:gd name="connsiteX26" fmla="*/ 5727031 w 5727059"/>
              <a:gd name="connsiteY26" fmla="*/ 3741821 h 3741821"/>
              <a:gd name="connsiteX27" fmla="*/ 5606715 w 5727059"/>
              <a:gd name="connsiteY27" fmla="*/ 24064 h 3741821"/>
              <a:gd name="connsiteX28" fmla="*/ 0 w 5727059"/>
              <a:gd name="connsiteY28"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890337 w 5727059"/>
              <a:gd name="connsiteY4" fmla="*/ 1732548 h 3741821"/>
              <a:gd name="connsiteX5" fmla="*/ 950494 w 5727059"/>
              <a:gd name="connsiteY5" fmla="*/ 1792706 h 3741821"/>
              <a:gd name="connsiteX6" fmla="*/ 1275347 w 5727059"/>
              <a:gd name="connsiteY6" fmla="*/ 2237874 h 3741821"/>
              <a:gd name="connsiteX7" fmla="*/ 1708484 w 5727059"/>
              <a:gd name="connsiteY7" fmla="*/ 2406316 h 3741821"/>
              <a:gd name="connsiteX8" fmla="*/ 2370221 w 5727059"/>
              <a:gd name="connsiteY8" fmla="*/ 2586790 h 3741821"/>
              <a:gd name="connsiteX9" fmla="*/ 2598821 w 5727059"/>
              <a:gd name="connsiteY9" fmla="*/ 2646948 h 3741821"/>
              <a:gd name="connsiteX10" fmla="*/ 2935705 w 5727059"/>
              <a:gd name="connsiteY10" fmla="*/ 2683043 h 3741821"/>
              <a:gd name="connsiteX11" fmla="*/ 3585410 w 5727059"/>
              <a:gd name="connsiteY11" fmla="*/ 2707106 h 3741821"/>
              <a:gd name="connsiteX12" fmla="*/ 3946358 w 5727059"/>
              <a:gd name="connsiteY12" fmla="*/ 2767264 h 3741821"/>
              <a:gd name="connsiteX13" fmla="*/ 4114800 w 5727059"/>
              <a:gd name="connsiteY13" fmla="*/ 2779295 h 3741821"/>
              <a:gd name="connsiteX14" fmla="*/ 4391526 w 5727059"/>
              <a:gd name="connsiteY14" fmla="*/ 2839453 h 3741821"/>
              <a:gd name="connsiteX15" fmla="*/ 4656221 w 5727059"/>
              <a:gd name="connsiteY15" fmla="*/ 2899611 h 3741821"/>
              <a:gd name="connsiteX16" fmla="*/ 4716379 w 5727059"/>
              <a:gd name="connsiteY16" fmla="*/ 2935706 h 3741821"/>
              <a:gd name="connsiteX17" fmla="*/ 4920915 w 5727059"/>
              <a:gd name="connsiteY17" fmla="*/ 3019927 h 3741821"/>
              <a:gd name="connsiteX18" fmla="*/ 5137484 w 5727059"/>
              <a:gd name="connsiteY18" fmla="*/ 3152274 h 3741821"/>
              <a:gd name="connsiteX19" fmla="*/ 5209673 w 5727059"/>
              <a:gd name="connsiteY19" fmla="*/ 3188369 h 3741821"/>
              <a:gd name="connsiteX20" fmla="*/ 5342021 w 5727059"/>
              <a:gd name="connsiteY20" fmla="*/ 3248527 h 3741821"/>
              <a:gd name="connsiteX21" fmla="*/ 5390147 w 5727059"/>
              <a:gd name="connsiteY21" fmla="*/ 3284621 h 3741821"/>
              <a:gd name="connsiteX22" fmla="*/ 5474368 w 5727059"/>
              <a:gd name="connsiteY22" fmla="*/ 3380874 h 3741821"/>
              <a:gd name="connsiteX23" fmla="*/ 5582652 w 5727059"/>
              <a:gd name="connsiteY23" fmla="*/ 3513221 h 3741821"/>
              <a:gd name="connsiteX24" fmla="*/ 5678905 w 5727059"/>
              <a:gd name="connsiteY24" fmla="*/ 3681664 h 3741821"/>
              <a:gd name="connsiteX25" fmla="*/ 5727031 w 5727059"/>
              <a:gd name="connsiteY25" fmla="*/ 3741821 h 3741821"/>
              <a:gd name="connsiteX26" fmla="*/ 5606715 w 5727059"/>
              <a:gd name="connsiteY26" fmla="*/ 24064 h 3741821"/>
              <a:gd name="connsiteX27" fmla="*/ 0 w 5727059"/>
              <a:gd name="connsiteY27"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890337 w 5727059"/>
              <a:gd name="connsiteY4" fmla="*/ 1732548 h 3741821"/>
              <a:gd name="connsiteX5" fmla="*/ 950494 w 5727059"/>
              <a:gd name="connsiteY5" fmla="*/ 1792706 h 3741821"/>
              <a:gd name="connsiteX6" fmla="*/ 1275347 w 5727059"/>
              <a:gd name="connsiteY6" fmla="*/ 2237874 h 3741821"/>
              <a:gd name="connsiteX7" fmla="*/ 1708484 w 5727059"/>
              <a:gd name="connsiteY7" fmla="*/ 2406316 h 3741821"/>
              <a:gd name="connsiteX8" fmla="*/ 2370221 w 5727059"/>
              <a:gd name="connsiteY8" fmla="*/ 2586790 h 3741821"/>
              <a:gd name="connsiteX9" fmla="*/ 2598821 w 5727059"/>
              <a:gd name="connsiteY9" fmla="*/ 2646948 h 3741821"/>
              <a:gd name="connsiteX10" fmla="*/ 2935705 w 5727059"/>
              <a:gd name="connsiteY10" fmla="*/ 2683043 h 3741821"/>
              <a:gd name="connsiteX11" fmla="*/ 3585410 w 5727059"/>
              <a:gd name="connsiteY11" fmla="*/ 2707106 h 3741821"/>
              <a:gd name="connsiteX12" fmla="*/ 4114800 w 5727059"/>
              <a:gd name="connsiteY12" fmla="*/ 2779295 h 3741821"/>
              <a:gd name="connsiteX13" fmla="*/ 4391526 w 5727059"/>
              <a:gd name="connsiteY13" fmla="*/ 2839453 h 3741821"/>
              <a:gd name="connsiteX14" fmla="*/ 4656221 w 5727059"/>
              <a:gd name="connsiteY14" fmla="*/ 2899611 h 3741821"/>
              <a:gd name="connsiteX15" fmla="*/ 4716379 w 5727059"/>
              <a:gd name="connsiteY15" fmla="*/ 2935706 h 3741821"/>
              <a:gd name="connsiteX16" fmla="*/ 4920915 w 5727059"/>
              <a:gd name="connsiteY16" fmla="*/ 3019927 h 3741821"/>
              <a:gd name="connsiteX17" fmla="*/ 5137484 w 5727059"/>
              <a:gd name="connsiteY17" fmla="*/ 3152274 h 3741821"/>
              <a:gd name="connsiteX18" fmla="*/ 5209673 w 5727059"/>
              <a:gd name="connsiteY18" fmla="*/ 3188369 h 3741821"/>
              <a:gd name="connsiteX19" fmla="*/ 5342021 w 5727059"/>
              <a:gd name="connsiteY19" fmla="*/ 3248527 h 3741821"/>
              <a:gd name="connsiteX20" fmla="*/ 5390147 w 5727059"/>
              <a:gd name="connsiteY20" fmla="*/ 3284621 h 3741821"/>
              <a:gd name="connsiteX21" fmla="*/ 5474368 w 5727059"/>
              <a:gd name="connsiteY21" fmla="*/ 3380874 h 3741821"/>
              <a:gd name="connsiteX22" fmla="*/ 5582652 w 5727059"/>
              <a:gd name="connsiteY22" fmla="*/ 3513221 h 3741821"/>
              <a:gd name="connsiteX23" fmla="*/ 5678905 w 5727059"/>
              <a:gd name="connsiteY23" fmla="*/ 3681664 h 3741821"/>
              <a:gd name="connsiteX24" fmla="*/ 5727031 w 5727059"/>
              <a:gd name="connsiteY24" fmla="*/ 3741821 h 3741821"/>
              <a:gd name="connsiteX25" fmla="*/ 5606715 w 5727059"/>
              <a:gd name="connsiteY25" fmla="*/ 24064 h 3741821"/>
              <a:gd name="connsiteX26" fmla="*/ 0 w 5727059"/>
              <a:gd name="connsiteY26"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890337 w 5727059"/>
              <a:gd name="connsiteY4" fmla="*/ 1732548 h 3741821"/>
              <a:gd name="connsiteX5" fmla="*/ 950494 w 5727059"/>
              <a:gd name="connsiteY5" fmla="*/ 1792706 h 3741821"/>
              <a:gd name="connsiteX6" fmla="*/ 1275347 w 5727059"/>
              <a:gd name="connsiteY6" fmla="*/ 2237874 h 3741821"/>
              <a:gd name="connsiteX7" fmla="*/ 1708484 w 5727059"/>
              <a:gd name="connsiteY7" fmla="*/ 2406316 h 3741821"/>
              <a:gd name="connsiteX8" fmla="*/ 2370221 w 5727059"/>
              <a:gd name="connsiteY8" fmla="*/ 2586790 h 3741821"/>
              <a:gd name="connsiteX9" fmla="*/ 2598821 w 5727059"/>
              <a:gd name="connsiteY9" fmla="*/ 2646948 h 3741821"/>
              <a:gd name="connsiteX10" fmla="*/ 2935705 w 5727059"/>
              <a:gd name="connsiteY10" fmla="*/ 2683043 h 3741821"/>
              <a:gd name="connsiteX11" fmla="*/ 3585410 w 5727059"/>
              <a:gd name="connsiteY11" fmla="*/ 2707106 h 3741821"/>
              <a:gd name="connsiteX12" fmla="*/ 4114800 w 5727059"/>
              <a:gd name="connsiteY12" fmla="*/ 2779295 h 3741821"/>
              <a:gd name="connsiteX13" fmla="*/ 4391526 w 5727059"/>
              <a:gd name="connsiteY13" fmla="*/ 2839453 h 3741821"/>
              <a:gd name="connsiteX14" fmla="*/ 4656221 w 5727059"/>
              <a:gd name="connsiteY14" fmla="*/ 2899611 h 3741821"/>
              <a:gd name="connsiteX15" fmla="*/ 4716379 w 5727059"/>
              <a:gd name="connsiteY15" fmla="*/ 2935706 h 3741821"/>
              <a:gd name="connsiteX16" fmla="*/ 4920915 w 5727059"/>
              <a:gd name="connsiteY16" fmla="*/ 3019927 h 3741821"/>
              <a:gd name="connsiteX17" fmla="*/ 5137484 w 5727059"/>
              <a:gd name="connsiteY17" fmla="*/ 3152274 h 3741821"/>
              <a:gd name="connsiteX18" fmla="*/ 5342021 w 5727059"/>
              <a:gd name="connsiteY18" fmla="*/ 3248527 h 3741821"/>
              <a:gd name="connsiteX19" fmla="*/ 5390147 w 5727059"/>
              <a:gd name="connsiteY19" fmla="*/ 3284621 h 3741821"/>
              <a:gd name="connsiteX20" fmla="*/ 5474368 w 5727059"/>
              <a:gd name="connsiteY20" fmla="*/ 3380874 h 3741821"/>
              <a:gd name="connsiteX21" fmla="*/ 5582652 w 5727059"/>
              <a:gd name="connsiteY21" fmla="*/ 3513221 h 3741821"/>
              <a:gd name="connsiteX22" fmla="*/ 5678905 w 5727059"/>
              <a:gd name="connsiteY22" fmla="*/ 3681664 h 3741821"/>
              <a:gd name="connsiteX23" fmla="*/ 5727031 w 5727059"/>
              <a:gd name="connsiteY23" fmla="*/ 3741821 h 3741821"/>
              <a:gd name="connsiteX24" fmla="*/ 5606715 w 5727059"/>
              <a:gd name="connsiteY24" fmla="*/ 24064 h 3741821"/>
              <a:gd name="connsiteX25" fmla="*/ 0 w 5727059"/>
              <a:gd name="connsiteY25"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890337 w 5727059"/>
              <a:gd name="connsiteY4" fmla="*/ 1732548 h 3741821"/>
              <a:gd name="connsiteX5" fmla="*/ 950494 w 5727059"/>
              <a:gd name="connsiteY5" fmla="*/ 1792706 h 3741821"/>
              <a:gd name="connsiteX6" fmla="*/ 1275347 w 5727059"/>
              <a:gd name="connsiteY6" fmla="*/ 2237874 h 3741821"/>
              <a:gd name="connsiteX7" fmla="*/ 1708484 w 5727059"/>
              <a:gd name="connsiteY7" fmla="*/ 2406316 h 3741821"/>
              <a:gd name="connsiteX8" fmla="*/ 2370221 w 5727059"/>
              <a:gd name="connsiteY8" fmla="*/ 2586790 h 3741821"/>
              <a:gd name="connsiteX9" fmla="*/ 2598821 w 5727059"/>
              <a:gd name="connsiteY9" fmla="*/ 2646948 h 3741821"/>
              <a:gd name="connsiteX10" fmla="*/ 2935705 w 5727059"/>
              <a:gd name="connsiteY10" fmla="*/ 2683043 h 3741821"/>
              <a:gd name="connsiteX11" fmla="*/ 3585410 w 5727059"/>
              <a:gd name="connsiteY11" fmla="*/ 2707106 h 3741821"/>
              <a:gd name="connsiteX12" fmla="*/ 4114800 w 5727059"/>
              <a:gd name="connsiteY12" fmla="*/ 2779295 h 3741821"/>
              <a:gd name="connsiteX13" fmla="*/ 4391526 w 5727059"/>
              <a:gd name="connsiteY13" fmla="*/ 2839453 h 3741821"/>
              <a:gd name="connsiteX14" fmla="*/ 4656221 w 5727059"/>
              <a:gd name="connsiteY14" fmla="*/ 2899611 h 3741821"/>
              <a:gd name="connsiteX15" fmla="*/ 4716379 w 5727059"/>
              <a:gd name="connsiteY15" fmla="*/ 2935706 h 3741821"/>
              <a:gd name="connsiteX16" fmla="*/ 4920915 w 5727059"/>
              <a:gd name="connsiteY16" fmla="*/ 3019927 h 3741821"/>
              <a:gd name="connsiteX17" fmla="*/ 5137484 w 5727059"/>
              <a:gd name="connsiteY17" fmla="*/ 3152274 h 3741821"/>
              <a:gd name="connsiteX18" fmla="*/ 5342021 w 5727059"/>
              <a:gd name="connsiteY18" fmla="*/ 3248527 h 3741821"/>
              <a:gd name="connsiteX19" fmla="*/ 5474368 w 5727059"/>
              <a:gd name="connsiteY19" fmla="*/ 3380874 h 3741821"/>
              <a:gd name="connsiteX20" fmla="*/ 5582652 w 5727059"/>
              <a:gd name="connsiteY20" fmla="*/ 3513221 h 3741821"/>
              <a:gd name="connsiteX21" fmla="*/ 5678905 w 5727059"/>
              <a:gd name="connsiteY21" fmla="*/ 3681664 h 3741821"/>
              <a:gd name="connsiteX22" fmla="*/ 5727031 w 5727059"/>
              <a:gd name="connsiteY22" fmla="*/ 3741821 h 3741821"/>
              <a:gd name="connsiteX23" fmla="*/ 5606715 w 5727059"/>
              <a:gd name="connsiteY23" fmla="*/ 24064 h 3741821"/>
              <a:gd name="connsiteX24" fmla="*/ 0 w 5727059"/>
              <a:gd name="connsiteY24"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890337 w 5727059"/>
              <a:gd name="connsiteY4" fmla="*/ 1732548 h 3741821"/>
              <a:gd name="connsiteX5" fmla="*/ 950494 w 5727059"/>
              <a:gd name="connsiteY5" fmla="*/ 1792706 h 3741821"/>
              <a:gd name="connsiteX6" fmla="*/ 1275347 w 5727059"/>
              <a:gd name="connsiteY6" fmla="*/ 2237874 h 3741821"/>
              <a:gd name="connsiteX7" fmla="*/ 1708484 w 5727059"/>
              <a:gd name="connsiteY7" fmla="*/ 2406316 h 3741821"/>
              <a:gd name="connsiteX8" fmla="*/ 2370221 w 5727059"/>
              <a:gd name="connsiteY8" fmla="*/ 2586790 h 3741821"/>
              <a:gd name="connsiteX9" fmla="*/ 2598821 w 5727059"/>
              <a:gd name="connsiteY9" fmla="*/ 2646948 h 3741821"/>
              <a:gd name="connsiteX10" fmla="*/ 2935705 w 5727059"/>
              <a:gd name="connsiteY10" fmla="*/ 2683043 h 3741821"/>
              <a:gd name="connsiteX11" fmla="*/ 3585410 w 5727059"/>
              <a:gd name="connsiteY11" fmla="*/ 2707106 h 3741821"/>
              <a:gd name="connsiteX12" fmla="*/ 4114800 w 5727059"/>
              <a:gd name="connsiteY12" fmla="*/ 2779295 h 3741821"/>
              <a:gd name="connsiteX13" fmla="*/ 4391526 w 5727059"/>
              <a:gd name="connsiteY13" fmla="*/ 2839453 h 3741821"/>
              <a:gd name="connsiteX14" fmla="*/ 4656221 w 5727059"/>
              <a:gd name="connsiteY14" fmla="*/ 2899611 h 3741821"/>
              <a:gd name="connsiteX15" fmla="*/ 4716379 w 5727059"/>
              <a:gd name="connsiteY15" fmla="*/ 2935706 h 3741821"/>
              <a:gd name="connsiteX16" fmla="*/ 4920915 w 5727059"/>
              <a:gd name="connsiteY16" fmla="*/ 3019927 h 3741821"/>
              <a:gd name="connsiteX17" fmla="*/ 5342021 w 5727059"/>
              <a:gd name="connsiteY17" fmla="*/ 3248527 h 3741821"/>
              <a:gd name="connsiteX18" fmla="*/ 5474368 w 5727059"/>
              <a:gd name="connsiteY18" fmla="*/ 3380874 h 3741821"/>
              <a:gd name="connsiteX19" fmla="*/ 5582652 w 5727059"/>
              <a:gd name="connsiteY19" fmla="*/ 3513221 h 3741821"/>
              <a:gd name="connsiteX20" fmla="*/ 5678905 w 5727059"/>
              <a:gd name="connsiteY20" fmla="*/ 3681664 h 3741821"/>
              <a:gd name="connsiteX21" fmla="*/ 5727031 w 5727059"/>
              <a:gd name="connsiteY21" fmla="*/ 3741821 h 3741821"/>
              <a:gd name="connsiteX22" fmla="*/ 5606715 w 5727059"/>
              <a:gd name="connsiteY22" fmla="*/ 24064 h 3741821"/>
              <a:gd name="connsiteX23" fmla="*/ 0 w 5727059"/>
              <a:gd name="connsiteY23"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890337 w 5727059"/>
              <a:gd name="connsiteY4" fmla="*/ 1732548 h 3741821"/>
              <a:gd name="connsiteX5" fmla="*/ 950494 w 5727059"/>
              <a:gd name="connsiteY5" fmla="*/ 1792706 h 3741821"/>
              <a:gd name="connsiteX6" fmla="*/ 1275347 w 5727059"/>
              <a:gd name="connsiteY6" fmla="*/ 2237874 h 3741821"/>
              <a:gd name="connsiteX7" fmla="*/ 1708484 w 5727059"/>
              <a:gd name="connsiteY7" fmla="*/ 2406316 h 3741821"/>
              <a:gd name="connsiteX8" fmla="*/ 2370221 w 5727059"/>
              <a:gd name="connsiteY8" fmla="*/ 2586790 h 3741821"/>
              <a:gd name="connsiteX9" fmla="*/ 2598821 w 5727059"/>
              <a:gd name="connsiteY9" fmla="*/ 2646948 h 3741821"/>
              <a:gd name="connsiteX10" fmla="*/ 2935705 w 5727059"/>
              <a:gd name="connsiteY10" fmla="*/ 2683043 h 3741821"/>
              <a:gd name="connsiteX11" fmla="*/ 3585410 w 5727059"/>
              <a:gd name="connsiteY11" fmla="*/ 2707106 h 3741821"/>
              <a:gd name="connsiteX12" fmla="*/ 4114800 w 5727059"/>
              <a:gd name="connsiteY12" fmla="*/ 2779295 h 3741821"/>
              <a:gd name="connsiteX13" fmla="*/ 4391526 w 5727059"/>
              <a:gd name="connsiteY13" fmla="*/ 2839453 h 3741821"/>
              <a:gd name="connsiteX14" fmla="*/ 4656221 w 5727059"/>
              <a:gd name="connsiteY14" fmla="*/ 2899611 h 3741821"/>
              <a:gd name="connsiteX15" fmla="*/ 4920915 w 5727059"/>
              <a:gd name="connsiteY15" fmla="*/ 3019927 h 3741821"/>
              <a:gd name="connsiteX16" fmla="*/ 5342021 w 5727059"/>
              <a:gd name="connsiteY16" fmla="*/ 3248527 h 3741821"/>
              <a:gd name="connsiteX17" fmla="*/ 5474368 w 5727059"/>
              <a:gd name="connsiteY17" fmla="*/ 3380874 h 3741821"/>
              <a:gd name="connsiteX18" fmla="*/ 5582652 w 5727059"/>
              <a:gd name="connsiteY18" fmla="*/ 3513221 h 3741821"/>
              <a:gd name="connsiteX19" fmla="*/ 5678905 w 5727059"/>
              <a:gd name="connsiteY19" fmla="*/ 3681664 h 3741821"/>
              <a:gd name="connsiteX20" fmla="*/ 5727031 w 5727059"/>
              <a:gd name="connsiteY20" fmla="*/ 3741821 h 3741821"/>
              <a:gd name="connsiteX21" fmla="*/ 5606715 w 5727059"/>
              <a:gd name="connsiteY21" fmla="*/ 24064 h 3741821"/>
              <a:gd name="connsiteX22" fmla="*/ 0 w 5727059"/>
              <a:gd name="connsiteY22"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890337 w 5727059"/>
              <a:gd name="connsiteY4" fmla="*/ 1732548 h 3741821"/>
              <a:gd name="connsiteX5" fmla="*/ 950494 w 5727059"/>
              <a:gd name="connsiteY5" fmla="*/ 1792706 h 3741821"/>
              <a:gd name="connsiteX6" fmla="*/ 1275347 w 5727059"/>
              <a:gd name="connsiteY6" fmla="*/ 2237874 h 3741821"/>
              <a:gd name="connsiteX7" fmla="*/ 1708484 w 5727059"/>
              <a:gd name="connsiteY7" fmla="*/ 2406316 h 3741821"/>
              <a:gd name="connsiteX8" fmla="*/ 2370221 w 5727059"/>
              <a:gd name="connsiteY8" fmla="*/ 2586790 h 3741821"/>
              <a:gd name="connsiteX9" fmla="*/ 2598821 w 5727059"/>
              <a:gd name="connsiteY9" fmla="*/ 2646948 h 3741821"/>
              <a:gd name="connsiteX10" fmla="*/ 2935705 w 5727059"/>
              <a:gd name="connsiteY10" fmla="*/ 2683043 h 3741821"/>
              <a:gd name="connsiteX11" fmla="*/ 3585410 w 5727059"/>
              <a:gd name="connsiteY11" fmla="*/ 2707106 h 3741821"/>
              <a:gd name="connsiteX12" fmla="*/ 4114800 w 5727059"/>
              <a:gd name="connsiteY12" fmla="*/ 2779295 h 3741821"/>
              <a:gd name="connsiteX13" fmla="*/ 4391526 w 5727059"/>
              <a:gd name="connsiteY13" fmla="*/ 2839453 h 3741821"/>
              <a:gd name="connsiteX14" fmla="*/ 4920915 w 5727059"/>
              <a:gd name="connsiteY14" fmla="*/ 3019927 h 3741821"/>
              <a:gd name="connsiteX15" fmla="*/ 5342021 w 5727059"/>
              <a:gd name="connsiteY15" fmla="*/ 3248527 h 3741821"/>
              <a:gd name="connsiteX16" fmla="*/ 5474368 w 5727059"/>
              <a:gd name="connsiteY16" fmla="*/ 3380874 h 3741821"/>
              <a:gd name="connsiteX17" fmla="*/ 5582652 w 5727059"/>
              <a:gd name="connsiteY17" fmla="*/ 3513221 h 3741821"/>
              <a:gd name="connsiteX18" fmla="*/ 5678905 w 5727059"/>
              <a:gd name="connsiteY18" fmla="*/ 3681664 h 3741821"/>
              <a:gd name="connsiteX19" fmla="*/ 5727031 w 5727059"/>
              <a:gd name="connsiteY19" fmla="*/ 3741821 h 3741821"/>
              <a:gd name="connsiteX20" fmla="*/ 5606715 w 5727059"/>
              <a:gd name="connsiteY20" fmla="*/ 24064 h 3741821"/>
              <a:gd name="connsiteX21" fmla="*/ 0 w 5727059"/>
              <a:gd name="connsiteY21"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890337 w 5727059"/>
              <a:gd name="connsiteY4" fmla="*/ 1732548 h 3741821"/>
              <a:gd name="connsiteX5" fmla="*/ 950494 w 5727059"/>
              <a:gd name="connsiteY5" fmla="*/ 1792706 h 3741821"/>
              <a:gd name="connsiteX6" fmla="*/ 1275347 w 5727059"/>
              <a:gd name="connsiteY6" fmla="*/ 2237874 h 3741821"/>
              <a:gd name="connsiteX7" fmla="*/ 1708484 w 5727059"/>
              <a:gd name="connsiteY7" fmla="*/ 2406316 h 3741821"/>
              <a:gd name="connsiteX8" fmla="*/ 2370221 w 5727059"/>
              <a:gd name="connsiteY8" fmla="*/ 2586790 h 3741821"/>
              <a:gd name="connsiteX9" fmla="*/ 2598821 w 5727059"/>
              <a:gd name="connsiteY9" fmla="*/ 2646948 h 3741821"/>
              <a:gd name="connsiteX10" fmla="*/ 2935705 w 5727059"/>
              <a:gd name="connsiteY10" fmla="*/ 2683043 h 3741821"/>
              <a:gd name="connsiteX11" fmla="*/ 3585410 w 5727059"/>
              <a:gd name="connsiteY11" fmla="*/ 2707106 h 3741821"/>
              <a:gd name="connsiteX12" fmla="*/ 4391526 w 5727059"/>
              <a:gd name="connsiteY12" fmla="*/ 2839453 h 3741821"/>
              <a:gd name="connsiteX13" fmla="*/ 4920915 w 5727059"/>
              <a:gd name="connsiteY13" fmla="*/ 3019927 h 3741821"/>
              <a:gd name="connsiteX14" fmla="*/ 5342021 w 5727059"/>
              <a:gd name="connsiteY14" fmla="*/ 3248527 h 3741821"/>
              <a:gd name="connsiteX15" fmla="*/ 5474368 w 5727059"/>
              <a:gd name="connsiteY15" fmla="*/ 3380874 h 3741821"/>
              <a:gd name="connsiteX16" fmla="*/ 5582652 w 5727059"/>
              <a:gd name="connsiteY16" fmla="*/ 3513221 h 3741821"/>
              <a:gd name="connsiteX17" fmla="*/ 5678905 w 5727059"/>
              <a:gd name="connsiteY17" fmla="*/ 3681664 h 3741821"/>
              <a:gd name="connsiteX18" fmla="*/ 5727031 w 5727059"/>
              <a:gd name="connsiteY18" fmla="*/ 3741821 h 3741821"/>
              <a:gd name="connsiteX19" fmla="*/ 5606715 w 5727059"/>
              <a:gd name="connsiteY19" fmla="*/ 24064 h 3741821"/>
              <a:gd name="connsiteX20" fmla="*/ 0 w 5727059"/>
              <a:gd name="connsiteY20"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890337 w 5727059"/>
              <a:gd name="connsiteY4" fmla="*/ 1732548 h 3741821"/>
              <a:gd name="connsiteX5" fmla="*/ 950494 w 5727059"/>
              <a:gd name="connsiteY5" fmla="*/ 1792706 h 3741821"/>
              <a:gd name="connsiteX6" fmla="*/ 1275347 w 5727059"/>
              <a:gd name="connsiteY6" fmla="*/ 2237874 h 3741821"/>
              <a:gd name="connsiteX7" fmla="*/ 1708484 w 5727059"/>
              <a:gd name="connsiteY7" fmla="*/ 2406316 h 3741821"/>
              <a:gd name="connsiteX8" fmla="*/ 2370221 w 5727059"/>
              <a:gd name="connsiteY8" fmla="*/ 2586790 h 3741821"/>
              <a:gd name="connsiteX9" fmla="*/ 2935705 w 5727059"/>
              <a:gd name="connsiteY9" fmla="*/ 2683043 h 3741821"/>
              <a:gd name="connsiteX10" fmla="*/ 3585410 w 5727059"/>
              <a:gd name="connsiteY10" fmla="*/ 2707106 h 3741821"/>
              <a:gd name="connsiteX11" fmla="*/ 4391526 w 5727059"/>
              <a:gd name="connsiteY11" fmla="*/ 2839453 h 3741821"/>
              <a:gd name="connsiteX12" fmla="*/ 4920915 w 5727059"/>
              <a:gd name="connsiteY12" fmla="*/ 3019927 h 3741821"/>
              <a:gd name="connsiteX13" fmla="*/ 5342021 w 5727059"/>
              <a:gd name="connsiteY13" fmla="*/ 3248527 h 3741821"/>
              <a:gd name="connsiteX14" fmla="*/ 5474368 w 5727059"/>
              <a:gd name="connsiteY14" fmla="*/ 3380874 h 3741821"/>
              <a:gd name="connsiteX15" fmla="*/ 5582652 w 5727059"/>
              <a:gd name="connsiteY15" fmla="*/ 3513221 h 3741821"/>
              <a:gd name="connsiteX16" fmla="*/ 5678905 w 5727059"/>
              <a:gd name="connsiteY16" fmla="*/ 3681664 h 3741821"/>
              <a:gd name="connsiteX17" fmla="*/ 5727031 w 5727059"/>
              <a:gd name="connsiteY17" fmla="*/ 3741821 h 3741821"/>
              <a:gd name="connsiteX18" fmla="*/ 5606715 w 5727059"/>
              <a:gd name="connsiteY18" fmla="*/ 24064 h 3741821"/>
              <a:gd name="connsiteX19" fmla="*/ 0 w 5727059"/>
              <a:gd name="connsiteY19"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950494 w 5727059"/>
              <a:gd name="connsiteY4" fmla="*/ 1792706 h 3741821"/>
              <a:gd name="connsiteX5" fmla="*/ 1275347 w 5727059"/>
              <a:gd name="connsiteY5" fmla="*/ 2237874 h 3741821"/>
              <a:gd name="connsiteX6" fmla="*/ 1708484 w 5727059"/>
              <a:gd name="connsiteY6" fmla="*/ 2406316 h 3741821"/>
              <a:gd name="connsiteX7" fmla="*/ 2370221 w 5727059"/>
              <a:gd name="connsiteY7" fmla="*/ 2586790 h 3741821"/>
              <a:gd name="connsiteX8" fmla="*/ 2935705 w 5727059"/>
              <a:gd name="connsiteY8" fmla="*/ 2683043 h 3741821"/>
              <a:gd name="connsiteX9" fmla="*/ 3585410 w 5727059"/>
              <a:gd name="connsiteY9" fmla="*/ 2707106 h 3741821"/>
              <a:gd name="connsiteX10" fmla="*/ 4391526 w 5727059"/>
              <a:gd name="connsiteY10" fmla="*/ 2839453 h 3741821"/>
              <a:gd name="connsiteX11" fmla="*/ 4920915 w 5727059"/>
              <a:gd name="connsiteY11" fmla="*/ 3019927 h 3741821"/>
              <a:gd name="connsiteX12" fmla="*/ 5342021 w 5727059"/>
              <a:gd name="connsiteY12" fmla="*/ 3248527 h 3741821"/>
              <a:gd name="connsiteX13" fmla="*/ 5474368 w 5727059"/>
              <a:gd name="connsiteY13" fmla="*/ 3380874 h 3741821"/>
              <a:gd name="connsiteX14" fmla="*/ 5582652 w 5727059"/>
              <a:gd name="connsiteY14" fmla="*/ 3513221 h 3741821"/>
              <a:gd name="connsiteX15" fmla="*/ 5678905 w 5727059"/>
              <a:gd name="connsiteY15" fmla="*/ 3681664 h 3741821"/>
              <a:gd name="connsiteX16" fmla="*/ 5727031 w 5727059"/>
              <a:gd name="connsiteY16" fmla="*/ 3741821 h 3741821"/>
              <a:gd name="connsiteX17" fmla="*/ 5606715 w 5727059"/>
              <a:gd name="connsiteY17" fmla="*/ 24064 h 3741821"/>
              <a:gd name="connsiteX18" fmla="*/ 0 w 5727059"/>
              <a:gd name="connsiteY18" fmla="*/ 0 h 3741821"/>
              <a:gd name="connsiteX0" fmla="*/ 0 w 5727059"/>
              <a:gd name="connsiteY0" fmla="*/ 0 h 3741821"/>
              <a:gd name="connsiteX1" fmla="*/ 0 w 5727059"/>
              <a:gd name="connsiteY1" fmla="*/ 0 h 3741821"/>
              <a:gd name="connsiteX2" fmla="*/ 589547 w 5727059"/>
              <a:gd name="connsiteY2" fmla="*/ 926432 h 3741821"/>
              <a:gd name="connsiteX3" fmla="*/ 757989 w 5727059"/>
              <a:gd name="connsiteY3" fmla="*/ 1335506 h 3741821"/>
              <a:gd name="connsiteX4" fmla="*/ 1022055 w 5727059"/>
              <a:gd name="connsiteY4" fmla="*/ 1848365 h 3741821"/>
              <a:gd name="connsiteX5" fmla="*/ 1275347 w 5727059"/>
              <a:gd name="connsiteY5" fmla="*/ 2237874 h 3741821"/>
              <a:gd name="connsiteX6" fmla="*/ 1708484 w 5727059"/>
              <a:gd name="connsiteY6" fmla="*/ 2406316 h 3741821"/>
              <a:gd name="connsiteX7" fmla="*/ 2370221 w 5727059"/>
              <a:gd name="connsiteY7" fmla="*/ 2586790 h 3741821"/>
              <a:gd name="connsiteX8" fmla="*/ 2935705 w 5727059"/>
              <a:gd name="connsiteY8" fmla="*/ 2683043 h 3741821"/>
              <a:gd name="connsiteX9" fmla="*/ 3585410 w 5727059"/>
              <a:gd name="connsiteY9" fmla="*/ 2707106 h 3741821"/>
              <a:gd name="connsiteX10" fmla="*/ 4391526 w 5727059"/>
              <a:gd name="connsiteY10" fmla="*/ 2839453 h 3741821"/>
              <a:gd name="connsiteX11" fmla="*/ 4920915 w 5727059"/>
              <a:gd name="connsiteY11" fmla="*/ 3019927 h 3741821"/>
              <a:gd name="connsiteX12" fmla="*/ 5342021 w 5727059"/>
              <a:gd name="connsiteY12" fmla="*/ 3248527 h 3741821"/>
              <a:gd name="connsiteX13" fmla="*/ 5474368 w 5727059"/>
              <a:gd name="connsiteY13" fmla="*/ 3380874 h 3741821"/>
              <a:gd name="connsiteX14" fmla="*/ 5582652 w 5727059"/>
              <a:gd name="connsiteY14" fmla="*/ 3513221 h 3741821"/>
              <a:gd name="connsiteX15" fmla="*/ 5678905 w 5727059"/>
              <a:gd name="connsiteY15" fmla="*/ 3681664 h 3741821"/>
              <a:gd name="connsiteX16" fmla="*/ 5727031 w 5727059"/>
              <a:gd name="connsiteY16" fmla="*/ 3741821 h 3741821"/>
              <a:gd name="connsiteX17" fmla="*/ 5606715 w 5727059"/>
              <a:gd name="connsiteY17" fmla="*/ 24064 h 3741821"/>
              <a:gd name="connsiteX18" fmla="*/ 0 w 5727059"/>
              <a:gd name="connsiteY18" fmla="*/ 0 h 3741821"/>
              <a:gd name="connsiteX0" fmla="*/ 0 w 5727059"/>
              <a:gd name="connsiteY0" fmla="*/ 0 h 3741821"/>
              <a:gd name="connsiteX1" fmla="*/ 0 w 5727059"/>
              <a:gd name="connsiteY1" fmla="*/ 0 h 3741821"/>
              <a:gd name="connsiteX2" fmla="*/ 757989 w 5727059"/>
              <a:gd name="connsiteY2" fmla="*/ 1335506 h 3741821"/>
              <a:gd name="connsiteX3" fmla="*/ 1022055 w 5727059"/>
              <a:gd name="connsiteY3" fmla="*/ 1848365 h 3741821"/>
              <a:gd name="connsiteX4" fmla="*/ 1275347 w 5727059"/>
              <a:gd name="connsiteY4" fmla="*/ 2237874 h 3741821"/>
              <a:gd name="connsiteX5" fmla="*/ 1708484 w 5727059"/>
              <a:gd name="connsiteY5" fmla="*/ 2406316 h 3741821"/>
              <a:gd name="connsiteX6" fmla="*/ 2370221 w 5727059"/>
              <a:gd name="connsiteY6" fmla="*/ 2586790 h 3741821"/>
              <a:gd name="connsiteX7" fmla="*/ 2935705 w 5727059"/>
              <a:gd name="connsiteY7" fmla="*/ 2683043 h 3741821"/>
              <a:gd name="connsiteX8" fmla="*/ 3585410 w 5727059"/>
              <a:gd name="connsiteY8" fmla="*/ 2707106 h 3741821"/>
              <a:gd name="connsiteX9" fmla="*/ 4391526 w 5727059"/>
              <a:gd name="connsiteY9" fmla="*/ 2839453 h 3741821"/>
              <a:gd name="connsiteX10" fmla="*/ 4920915 w 5727059"/>
              <a:gd name="connsiteY10" fmla="*/ 3019927 h 3741821"/>
              <a:gd name="connsiteX11" fmla="*/ 5342021 w 5727059"/>
              <a:gd name="connsiteY11" fmla="*/ 3248527 h 3741821"/>
              <a:gd name="connsiteX12" fmla="*/ 5474368 w 5727059"/>
              <a:gd name="connsiteY12" fmla="*/ 3380874 h 3741821"/>
              <a:gd name="connsiteX13" fmla="*/ 5582652 w 5727059"/>
              <a:gd name="connsiteY13" fmla="*/ 3513221 h 3741821"/>
              <a:gd name="connsiteX14" fmla="*/ 5678905 w 5727059"/>
              <a:gd name="connsiteY14" fmla="*/ 3681664 h 3741821"/>
              <a:gd name="connsiteX15" fmla="*/ 5727031 w 5727059"/>
              <a:gd name="connsiteY15" fmla="*/ 3741821 h 3741821"/>
              <a:gd name="connsiteX16" fmla="*/ 5606715 w 5727059"/>
              <a:gd name="connsiteY16" fmla="*/ 24064 h 3741821"/>
              <a:gd name="connsiteX17" fmla="*/ 0 w 5727059"/>
              <a:gd name="connsiteY17" fmla="*/ 0 h 3741821"/>
              <a:gd name="connsiteX0" fmla="*/ 0 w 5727059"/>
              <a:gd name="connsiteY0" fmla="*/ 0 h 3741821"/>
              <a:gd name="connsiteX1" fmla="*/ 0 w 5727059"/>
              <a:gd name="connsiteY1" fmla="*/ 0 h 3741821"/>
              <a:gd name="connsiteX2" fmla="*/ 757989 w 5727059"/>
              <a:gd name="connsiteY2" fmla="*/ 1335506 h 3741821"/>
              <a:gd name="connsiteX3" fmla="*/ 1022055 w 5727059"/>
              <a:gd name="connsiteY3" fmla="*/ 1848365 h 3741821"/>
              <a:gd name="connsiteX4" fmla="*/ 1275347 w 5727059"/>
              <a:gd name="connsiteY4" fmla="*/ 2237874 h 3741821"/>
              <a:gd name="connsiteX5" fmla="*/ 1708484 w 5727059"/>
              <a:gd name="connsiteY5" fmla="*/ 2406316 h 3741821"/>
              <a:gd name="connsiteX6" fmla="*/ 2935705 w 5727059"/>
              <a:gd name="connsiteY6" fmla="*/ 2683043 h 3741821"/>
              <a:gd name="connsiteX7" fmla="*/ 3585410 w 5727059"/>
              <a:gd name="connsiteY7" fmla="*/ 2707106 h 3741821"/>
              <a:gd name="connsiteX8" fmla="*/ 4391526 w 5727059"/>
              <a:gd name="connsiteY8" fmla="*/ 2839453 h 3741821"/>
              <a:gd name="connsiteX9" fmla="*/ 4920915 w 5727059"/>
              <a:gd name="connsiteY9" fmla="*/ 3019927 h 3741821"/>
              <a:gd name="connsiteX10" fmla="*/ 5342021 w 5727059"/>
              <a:gd name="connsiteY10" fmla="*/ 3248527 h 3741821"/>
              <a:gd name="connsiteX11" fmla="*/ 5474368 w 5727059"/>
              <a:gd name="connsiteY11" fmla="*/ 3380874 h 3741821"/>
              <a:gd name="connsiteX12" fmla="*/ 5582652 w 5727059"/>
              <a:gd name="connsiteY12" fmla="*/ 3513221 h 3741821"/>
              <a:gd name="connsiteX13" fmla="*/ 5678905 w 5727059"/>
              <a:gd name="connsiteY13" fmla="*/ 3681664 h 3741821"/>
              <a:gd name="connsiteX14" fmla="*/ 5727031 w 5727059"/>
              <a:gd name="connsiteY14" fmla="*/ 3741821 h 3741821"/>
              <a:gd name="connsiteX15" fmla="*/ 5606715 w 5727059"/>
              <a:gd name="connsiteY15" fmla="*/ 24064 h 3741821"/>
              <a:gd name="connsiteX16" fmla="*/ 0 w 5727059"/>
              <a:gd name="connsiteY16" fmla="*/ 0 h 3741821"/>
              <a:gd name="connsiteX0" fmla="*/ 0 w 5727059"/>
              <a:gd name="connsiteY0" fmla="*/ 0 h 3741821"/>
              <a:gd name="connsiteX1" fmla="*/ 0 w 5727059"/>
              <a:gd name="connsiteY1" fmla="*/ 0 h 3741821"/>
              <a:gd name="connsiteX2" fmla="*/ 757989 w 5727059"/>
              <a:gd name="connsiteY2" fmla="*/ 1335506 h 3741821"/>
              <a:gd name="connsiteX3" fmla="*/ 1022055 w 5727059"/>
              <a:gd name="connsiteY3" fmla="*/ 1848365 h 3741821"/>
              <a:gd name="connsiteX4" fmla="*/ 1275347 w 5727059"/>
              <a:gd name="connsiteY4" fmla="*/ 2237874 h 3741821"/>
              <a:gd name="connsiteX5" fmla="*/ 2935705 w 5727059"/>
              <a:gd name="connsiteY5" fmla="*/ 2683043 h 3741821"/>
              <a:gd name="connsiteX6" fmla="*/ 3585410 w 5727059"/>
              <a:gd name="connsiteY6" fmla="*/ 2707106 h 3741821"/>
              <a:gd name="connsiteX7" fmla="*/ 4391526 w 5727059"/>
              <a:gd name="connsiteY7" fmla="*/ 2839453 h 3741821"/>
              <a:gd name="connsiteX8" fmla="*/ 4920915 w 5727059"/>
              <a:gd name="connsiteY8" fmla="*/ 3019927 h 3741821"/>
              <a:gd name="connsiteX9" fmla="*/ 5342021 w 5727059"/>
              <a:gd name="connsiteY9" fmla="*/ 3248527 h 3741821"/>
              <a:gd name="connsiteX10" fmla="*/ 5474368 w 5727059"/>
              <a:gd name="connsiteY10" fmla="*/ 3380874 h 3741821"/>
              <a:gd name="connsiteX11" fmla="*/ 5582652 w 5727059"/>
              <a:gd name="connsiteY11" fmla="*/ 3513221 h 3741821"/>
              <a:gd name="connsiteX12" fmla="*/ 5678905 w 5727059"/>
              <a:gd name="connsiteY12" fmla="*/ 3681664 h 3741821"/>
              <a:gd name="connsiteX13" fmla="*/ 5727031 w 5727059"/>
              <a:gd name="connsiteY13" fmla="*/ 3741821 h 3741821"/>
              <a:gd name="connsiteX14" fmla="*/ 5606715 w 5727059"/>
              <a:gd name="connsiteY14" fmla="*/ 24064 h 3741821"/>
              <a:gd name="connsiteX15" fmla="*/ 0 w 5727059"/>
              <a:gd name="connsiteY15" fmla="*/ 0 h 3741821"/>
              <a:gd name="connsiteX0" fmla="*/ 0 w 5727059"/>
              <a:gd name="connsiteY0" fmla="*/ 0 h 3741821"/>
              <a:gd name="connsiteX1" fmla="*/ 0 w 5727059"/>
              <a:gd name="connsiteY1" fmla="*/ 0 h 3741821"/>
              <a:gd name="connsiteX2" fmla="*/ 757989 w 5727059"/>
              <a:gd name="connsiteY2" fmla="*/ 1335506 h 3741821"/>
              <a:gd name="connsiteX3" fmla="*/ 1022055 w 5727059"/>
              <a:gd name="connsiteY3" fmla="*/ 1848365 h 3741821"/>
              <a:gd name="connsiteX4" fmla="*/ 1275347 w 5727059"/>
              <a:gd name="connsiteY4" fmla="*/ 2237874 h 3741821"/>
              <a:gd name="connsiteX5" fmla="*/ 2935705 w 5727059"/>
              <a:gd name="connsiteY5" fmla="*/ 2683043 h 3741821"/>
              <a:gd name="connsiteX6" fmla="*/ 4391526 w 5727059"/>
              <a:gd name="connsiteY6" fmla="*/ 2839453 h 3741821"/>
              <a:gd name="connsiteX7" fmla="*/ 4920915 w 5727059"/>
              <a:gd name="connsiteY7" fmla="*/ 3019927 h 3741821"/>
              <a:gd name="connsiteX8" fmla="*/ 5342021 w 5727059"/>
              <a:gd name="connsiteY8" fmla="*/ 3248527 h 3741821"/>
              <a:gd name="connsiteX9" fmla="*/ 5474368 w 5727059"/>
              <a:gd name="connsiteY9" fmla="*/ 3380874 h 3741821"/>
              <a:gd name="connsiteX10" fmla="*/ 5582652 w 5727059"/>
              <a:gd name="connsiteY10" fmla="*/ 3513221 h 3741821"/>
              <a:gd name="connsiteX11" fmla="*/ 5678905 w 5727059"/>
              <a:gd name="connsiteY11" fmla="*/ 3681664 h 3741821"/>
              <a:gd name="connsiteX12" fmla="*/ 5727031 w 5727059"/>
              <a:gd name="connsiteY12" fmla="*/ 3741821 h 3741821"/>
              <a:gd name="connsiteX13" fmla="*/ 5606715 w 5727059"/>
              <a:gd name="connsiteY13" fmla="*/ 24064 h 3741821"/>
              <a:gd name="connsiteX14" fmla="*/ 0 w 5727059"/>
              <a:gd name="connsiteY14" fmla="*/ 0 h 3741821"/>
              <a:gd name="connsiteX0" fmla="*/ 0 w 5727059"/>
              <a:gd name="connsiteY0" fmla="*/ 0 h 3741821"/>
              <a:gd name="connsiteX1" fmla="*/ 0 w 5727059"/>
              <a:gd name="connsiteY1" fmla="*/ 0 h 3741821"/>
              <a:gd name="connsiteX2" fmla="*/ 757989 w 5727059"/>
              <a:gd name="connsiteY2" fmla="*/ 1335506 h 3741821"/>
              <a:gd name="connsiteX3" fmla="*/ 1022055 w 5727059"/>
              <a:gd name="connsiteY3" fmla="*/ 1848365 h 3741821"/>
              <a:gd name="connsiteX4" fmla="*/ 1275347 w 5727059"/>
              <a:gd name="connsiteY4" fmla="*/ 2237874 h 3741821"/>
              <a:gd name="connsiteX5" fmla="*/ 2935705 w 5727059"/>
              <a:gd name="connsiteY5" fmla="*/ 2683043 h 3741821"/>
              <a:gd name="connsiteX6" fmla="*/ 4391526 w 5727059"/>
              <a:gd name="connsiteY6" fmla="*/ 2839453 h 3741821"/>
              <a:gd name="connsiteX7" fmla="*/ 4920915 w 5727059"/>
              <a:gd name="connsiteY7" fmla="*/ 3019927 h 3741821"/>
              <a:gd name="connsiteX8" fmla="*/ 5342021 w 5727059"/>
              <a:gd name="connsiteY8" fmla="*/ 3248527 h 3741821"/>
              <a:gd name="connsiteX9" fmla="*/ 5582652 w 5727059"/>
              <a:gd name="connsiteY9" fmla="*/ 3513221 h 3741821"/>
              <a:gd name="connsiteX10" fmla="*/ 5678905 w 5727059"/>
              <a:gd name="connsiteY10" fmla="*/ 3681664 h 3741821"/>
              <a:gd name="connsiteX11" fmla="*/ 5727031 w 5727059"/>
              <a:gd name="connsiteY11" fmla="*/ 3741821 h 3741821"/>
              <a:gd name="connsiteX12" fmla="*/ 5606715 w 5727059"/>
              <a:gd name="connsiteY12" fmla="*/ 24064 h 3741821"/>
              <a:gd name="connsiteX13" fmla="*/ 0 w 5727059"/>
              <a:gd name="connsiteY13" fmla="*/ 0 h 3741821"/>
              <a:gd name="connsiteX0" fmla="*/ 0 w 5727031"/>
              <a:gd name="connsiteY0" fmla="*/ 0 h 3965244"/>
              <a:gd name="connsiteX1" fmla="*/ 0 w 5727031"/>
              <a:gd name="connsiteY1" fmla="*/ 0 h 3965244"/>
              <a:gd name="connsiteX2" fmla="*/ 757989 w 5727031"/>
              <a:gd name="connsiteY2" fmla="*/ 1335506 h 3965244"/>
              <a:gd name="connsiteX3" fmla="*/ 1022055 w 5727031"/>
              <a:gd name="connsiteY3" fmla="*/ 1848365 h 3965244"/>
              <a:gd name="connsiteX4" fmla="*/ 1275347 w 5727031"/>
              <a:gd name="connsiteY4" fmla="*/ 2237874 h 3965244"/>
              <a:gd name="connsiteX5" fmla="*/ 2935705 w 5727031"/>
              <a:gd name="connsiteY5" fmla="*/ 2683043 h 3965244"/>
              <a:gd name="connsiteX6" fmla="*/ 4391526 w 5727031"/>
              <a:gd name="connsiteY6" fmla="*/ 2839453 h 3965244"/>
              <a:gd name="connsiteX7" fmla="*/ 4920915 w 5727031"/>
              <a:gd name="connsiteY7" fmla="*/ 3019927 h 3965244"/>
              <a:gd name="connsiteX8" fmla="*/ 5342021 w 5727031"/>
              <a:gd name="connsiteY8" fmla="*/ 3248527 h 3965244"/>
              <a:gd name="connsiteX9" fmla="*/ 5582652 w 5727031"/>
              <a:gd name="connsiteY9" fmla="*/ 3513221 h 3965244"/>
              <a:gd name="connsiteX10" fmla="*/ 5727031 w 5727031"/>
              <a:gd name="connsiteY10" fmla="*/ 3741821 h 3965244"/>
              <a:gd name="connsiteX11" fmla="*/ 5606715 w 5727031"/>
              <a:gd name="connsiteY11" fmla="*/ 24064 h 3965244"/>
              <a:gd name="connsiteX12" fmla="*/ 0 w 5727031"/>
              <a:gd name="connsiteY12" fmla="*/ 0 h 3965244"/>
              <a:gd name="connsiteX0" fmla="*/ 0 w 5727031"/>
              <a:gd name="connsiteY0" fmla="*/ 0 h 3910180"/>
              <a:gd name="connsiteX1" fmla="*/ 0 w 5727031"/>
              <a:gd name="connsiteY1" fmla="*/ 0 h 3910180"/>
              <a:gd name="connsiteX2" fmla="*/ 757989 w 5727031"/>
              <a:gd name="connsiteY2" fmla="*/ 1335506 h 3910180"/>
              <a:gd name="connsiteX3" fmla="*/ 1022055 w 5727031"/>
              <a:gd name="connsiteY3" fmla="*/ 1848365 h 3910180"/>
              <a:gd name="connsiteX4" fmla="*/ 1275347 w 5727031"/>
              <a:gd name="connsiteY4" fmla="*/ 2237874 h 3910180"/>
              <a:gd name="connsiteX5" fmla="*/ 2935705 w 5727031"/>
              <a:gd name="connsiteY5" fmla="*/ 2683043 h 3910180"/>
              <a:gd name="connsiteX6" fmla="*/ 4391526 w 5727031"/>
              <a:gd name="connsiteY6" fmla="*/ 2839453 h 3910180"/>
              <a:gd name="connsiteX7" fmla="*/ 4920915 w 5727031"/>
              <a:gd name="connsiteY7" fmla="*/ 3019927 h 3910180"/>
              <a:gd name="connsiteX8" fmla="*/ 5342021 w 5727031"/>
              <a:gd name="connsiteY8" fmla="*/ 3248527 h 3910180"/>
              <a:gd name="connsiteX9" fmla="*/ 5727031 w 5727031"/>
              <a:gd name="connsiteY9" fmla="*/ 3741821 h 3910180"/>
              <a:gd name="connsiteX10" fmla="*/ 5606715 w 5727031"/>
              <a:gd name="connsiteY10" fmla="*/ 24064 h 3910180"/>
              <a:gd name="connsiteX11" fmla="*/ 0 w 5727031"/>
              <a:gd name="connsiteY11" fmla="*/ 0 h 3910180"/>
              <a:gd name="connsiteX0" fmla="*/ 0 w 5615712"/>
              <a:gd name="connsiteY0" fmla="*/ 0 h 3924364"/>
              <a:gd name="connsiteX1" fmla="*/ 0 w 5615712"/>
              <a:gd name="connsiteY1" fmla="*/ 0 h 3924364"/>
              <a:gd name="connsiteX2" fmla="*/ 757989 w 5615712"/>
              <a:gd name="connsiteY2" fmla="*/ 1335506 h 3924364"/>
              <a:gd name="connsiteX3" fmla="*/ 1022055 w 5615712"/>
              <a:gd name="connsiteY3" fmla="*/ 1848365 h 3924364"/>
              <a:gd name="connsiteX4" fmla="*/ 1275347 w 5615712"/>
              <a:gd name="connsiteY4" fmla="*/ 2237874 h 3924364"/>
              <a:gd name="connsiteX5" fmla="*/ 2935705 w 5615712"/>
              <a:gd name="connsiteY5" fmla="*/ 2683043 h 3924364"/>
              <a:gd name="connsiteX6" fmla="*/ 4391526 w 5615712"/>
              <a:gd name="connsiteY6" fmla="*/ 2839453 h 3924364"/>
              <a:gd name="connsiteX7" fmla="*/ 4920915 w 5615712"/>
              <a:gd name="connsiteY7" fmla="*/ 3019927 h 3924364"/>
              <a:gd name="connsiteX8" fmla="*/ 5342021 w 5615712"/>
              <a:gd name="connsiteY8" fmla="*/ 3248527 h 3924364"/>
              <a:gd name="connsiteX9" fmla="*/ 5615712 w 5615712"/>
              <a:gd name="connsiteY9" fmla="*/ 3757723 h 3924364"/>
              <a:gd name="connsiteX10" fmla="*/ 5606715 w 5615712"/>
              <a:gd name="connsiteY10" fmla="*/ 24064 h 3924364"/>
              <a:gd name="connsiteX11" fmla="*/ 0 w 5615712"/>
              <a:gd name="connsiteY11" fmla="*/ 0 h 3924364"/>
              <a:gd name="connsiteX0" fmla="*/ 0 w 5615712"/>
              <a:gd name="connsiteY0" fmla="*/ 0 h 3757723"/>
              <a:gd name="connsiteX1" fmla="*/ 0 w 5615712"/>
              <a:gd name="connsiteY1" fmla="*/ 0 h 3757723"/>
              <a:gd name="connsiteX2" fmla="*/ 757989 w 5615712"/>
              <a:gd name="connsiteY2" fmla="*/ 1335506 h 3757723"/>
              <a:gd name="connsiteX3" fmla="*/ 1022055 w 5615712"/>
              <a:gd name="connsiteY3" fmla="*/ 1848365 h 3757723"/>
              <a:gd name="connsiteX4" fmla="*/ 1275347 w 5615712"/>
              <a:gd name="connsiteY4" fmla="*/ 2237874 h 3757723"/>
              <a:gd name="connsiteX5" fmla="*/ 2935705 w 5615712"/>
              <a:gd name="connsiteY5" fmla="*/ 2683043 h 3757723"/>
              <a:gd name="connsiteX6" fmla="*/ 4391526 w 5615712"/>
              <a:gd name="connsiteY6" fmla="*/ 2839453 h 3757723"/>
              <a:gd name="connsiteX7" fmla="*/ 4920915 w 5615712"/>
              <a:gd name="connsiteY7" fmla="*/ 3019927 h 3757723"/>
              <a:gd name="connsiteX8" fmla="*/ 5342021 w 5615712"/>
              <a:gd name="connsiteY8" fmla="*/ 3248527 h 3757723"/>
              <a:gd name="connsiteX9" fmla="*/ 5615712 w 5615712"/>
              <a:gd name="connsiteY9" fmla="*/ 3757723 h 3757723"/>
              <a:gd name="connsiteX10" fmla="*/ 5606715 w 5615712"/>
              <a:gd name="connsiteY10" fmla="*/ 24064 h 3757723"/>
              <a:gd name="connsiteX11" fmla="*/ 0 w 5615712"/>
              <a:gd name="connsiteY11" fmla="*/ 0 h 3757723"/>
              <a:gd name="connsiteX0" fmla="*/ 0 w 5615712"/>
              <a:gd name="connsiteY0" fmla="*/ 0 h 3757723"/>
              <a:gd name="connsiteX1" fmla="*/ 0 w 5615712"/>
              <a:gd name="connsiteY1" fmla="*/ 0 h 3757723"/>
              <a:gd name="connsiteX2" fmla="*/ 757989 w 5615712"/>
              <a:gd name="connsiteY2" fmla="*/ 1335506 h 3757723"/>
              <a:gd name="connsiteX3" fmla="*/ 1275347 w 5615712"/>
              <a:gd name="connsiteY3" fmla="*/ 2237874 h 3757723"/>
              <a:gd name="connsiteX4" fmla="*/ 2935705 w 5615712"/>
              <a:gd name="connsiteY4" fmla="*/ 2683043 h 3757723"/>
              <a:gd name="connsiteX5" fmla="*/ 4391526 w 5615712"/>
              <a:gd name="connsiteY5" fmla="*/ 2839453 h 3757723"/>
              <a:gd name="connsiteX6" fmla="*/ 4920915 w 5615712"/>
              <a:gd name="connsiteY6" fmla="*/ 3019927 h 3757723"/>
              <a:gd name="connsiteX7" fmla="*/ 5342021 w 5615712"/>
              <a:gd name="connsiteY7" fmla="*/ 3248527 h 3757723"/>
              <a:gd name="connsiteX8" fmla="*/ 5615712 w 5615712"/>
              <a:gd name="connsiteY8" fmla="*/ 3757723 h 3757723"/>
              <a:gd name="connsiteX9" fmla="*/ 5606715 w 5615712"/>
              <a:gd name="connsiteY9" fmla="*/ 24064 h 3757723"/>
              <a:gd name="connsiteX10" fmla="*/ 0 w 5615712"/>
              <a:gd name="connsiteY10" fmla="*/ 0 h 3757723"/>
              <a:gd name="connsiteX0" fmla="*/ 0 w 5615712"/>
              <a:gd name="connsiteY0" fmla="*/ 0 h 3757723"/>
              <a:gd name="connsiteX1" fmla="*/ 0 w 5615712"/>
              <a:gd name="connsiteY1" fmla="*/ 0 h 3757723"/>
              <a:gd name="connsiteX2" fmla="*/ 757989 w 5615712"/>
              <a:gd name="connsiteY2" fmla="*/ 1335506 h 3757723"/>
              <a:gd name="connsiteX3" fmla="*/ 1275347 w 5615712"/>
              <a:gd name="connsiteY3" fmla="*/ 2237874 h 3757723"/>
              <a:gd name="connsiteX4" fmla="*/ 2935705 w 5615712"/>
              <a:gd name="connsiteY4" fmla="*/ 2683043 h 3757723"/>
              <a:gd name="connsiteX5" fmla="*/ 4391526 w 5615712"/>
              <a:gd name="connsiteY5" fmla="*/ 2839453 h 3757723"/>
              <a:gd name="connsiteX6" fmla="*/ 4920915 w 5615712"/>
              <a:gd name="connsiteY6" fmla="*/ 3019927 h 3757723"/>
              <a:gd name="connsiteX7" fmla="*/ 5342021 w 5615712"/>
              <a:gd name="connsiteY7" fmla="*/ 3248527 h 3757723"/>
              <a:gd name="connsiteX8" fmla="*/ 5615712 w 5615712"/>
              <a:gd name="connsiteY8" fmla="*/ 3757723 h 3757723"/>
              <a:gd name="connsiteX9" fmla="*/ 5606715 w 5615712"/>
              <a:gd name="connsiteY9" fmla="*/ 24064 h 3757723"/>
              <a:gd name="connsiteX10" fmla="*/ 0 w 5615712"/>
              <a:gd name="connsiteY10" fmla="*/ 0 h 3757723"/>
              <a:gd name="connsiteX0" fmla="*/ 0 w 5615712"/>
              <a:gd name="connsiteY0" fmla="*/ 0 h 3757723"/>
              <a:gd name="connsiteX1" fmla="*/ 0 w 5615712"/>
              <a:gd name="connsiteY1" fmla="*/ 0 h 3757723"/>
              <a:gd name="connsiteX2" fmla="*/ 757989 w 5615712"/>
              <a:gd name="connsiteY2" fmla="*/ 1335506 h 3757723"/>
              <a:gd name="connsiteX3" fmla="*/ 1275347 w 5615712"/>
              <a:gd name="connsiteY3" fmla="*/ 2237874 h 3757723"/>
              <a:gd name="connsiteX4" fmla="*/ 2935705 w 5615712"/>
              <a:gd name="connsiteY4" fmla="*/ 2683043 h 3757723"/>
              <a:gd name="connsiteX5" fmla="*/ 4391526 w 5615712"/>
              <a:gd name="connsiteY5" fmla="*/ 2839453 h 3757723"/>
              <a:gd name="connsiteX6" fmla="*/ 4920915 w 5615712"/>
              <a:gd name="connsiteY6" fmla="*/ 3019927 h 3757723"/>
              <a:gd name="connsiteX7" fmla="*/ 5342021 w 5615712"/>
              <a:gd name="connsiteY7" fmla="*/ 3248527 h 3757723"/>
              <a:gd name="connsiteX8" fmla="*/ 5615712 w 5615712"/>
              <a:gd name="connsiteY8" fmla="*/ 3757723 h 3757723"/>
              <a:gd name="connsiteX9" fmla="*/ 5606715 w 5615712"/>
              <a:gd name="connsiteY9" fmla="*/ 24064 h 3757723"/>
              <a:gd name="connsiteX10" fmla="*/ 0 w 5615712"/>
              <a:gd name="connsiteY10" fmla="*/ 0 h 3757723"/>
              <a:gd name="connsiteX0" fmla="*/ 0 w 5615712"/>
              <a:gd name="connsiteY0" fmla="*/ 0 h 3757723"/>
              <a:gd name="connsiteX1" fmla="*/ 0 w 5615712"/>
              <a:gd name="connsiteY1" fmla="*/ 0 h 3757723"/>
              <a:gd name="connsiteX2" fmla="*/ 757989 w 5615712"/>
              <a:gd name="connsiteY2" fmla="*/ 1335506 h 3757723"/>
              <a:gd name="connsiteX3" fmla="*/ 1275347 w 5615712"/>
              <a:gd name="connsiteY3" fmla="*/ 2237874 h 3757723"/>
              <a:gd name="connsiteX4" fmla="*/ 2935705 w 5615712"/>
              <a:gd name="connsiteY4" fmla="*/ 2683043 h 3757723"/>
              <a:gd name="connsiteX5" fmla="*/ 4391526 w 5615712"/>
              <a:gd name="connsiteY5" fmla="*/ 2839453 h 3757723"/>
              <a:gd name="connsiteX6" fmla="*/ 4920915 w 5615712"/>
              <a:gd name="connsiteY6" fmla="*/ 3019927 h 3757723"/>
              <a:gd name="connsiteX7" fmla="*/ 5342021 w 5615712"/>
              <a:gd name="connsiteY7" fmla="*/ 3248527 h 3757723"/>
              <a:gd name="connsiteX8" fmla="*/ 5615712 w 5615712"/>
              <a:gd name="connsiteY8" fmla="*/ 3757723 h 3757723"/>
              <a:gd name="connsiteX9" fmla="*/ 5606715 w 5615712"/>
              <a:gd name="connsiteY9" fmla="*/ 24064 h 3757723"/>
              <a:gd name="connsiteX10" fmla="*/ 0 w 5615712"/>
              <a:gd name="connsiteY10" fmla="*/ 0 h 3757723"/>
              <a:gd name="connsiteX0" fmla="*/ 0 w 5615712"/>
              <a:gd name="connsiteY0" fmla="*/ 0 h 3757723"/>
              <a:gd name="connsiteX1" fmla="*/ 0 w 5615712"/>
              <a:gd name="connsiteY1" fmla="*/ 0 h 3757723"/>
              <a:gd name="connsiteX2" fmla="*/ 757989 w 5615712"/>
              <a:gd name="connsiteY2" fmla="*/ 1335506 h 3757723"/>
              <a:gd name="connsiteX3" fmla="*/ 1275347 w 5615712"/>
              <a:gd name="connsiteY3" fmla="*/ 2237874 h 3757723"/>
              <a:gd name="connsiteX4" fmla="*/ 2935705 w 5615712"/>
              <a:gd name="connsiteY4" fmla="*/ 2683043 h 3757723"/>
              <a:gd name="connsiteX5" fmla="*/ 4391526 w 5615712"/>
              <a:gd name="connsiteY5" fmla="*/ 2839453 h 3757723"/>
              <a:gd name="connsiteX6" fmla="*/ 5342021 w 5615712"/>
              <a:gd name="connsiteY6" fmla="*/ 3248527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757989 w 5615712"/>
              <a:gd name="connsiteY2" fmla="*/ 1335506 h 3757723"/>
              <a:gd name="connsiteX3" fmla="*/ 1275347 w 5615712"/>
              <a:gd name="connsiteY3" fmla="*/ 2237874 h 3757723"/>
              <a:gd name="connsiteX4" fmla="*/ 2935705 w 5615712"/>
              <a:gd name="connsiteY4" fmla="*/ 2683043 h 3757723"/>
              <a:gd name="connsiteX5" fmla="*/ 4391526 w 5615712"/>
              <a:gd name="connsiteY5" fmla="*/ 2839453 h 3757723"/>
              <a:gd name="connsiteX6" fmla="*/ 5342021 w 5615712"/>
              <a:gd name="connsiteY6" fmla="*/ 3248527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757989 w 5615712"/>
              <a:gd name="connsiteY2" fmla="*/ 1335506 h 3757723"/>
              <a:gd name="connsiteX3" fmla="*/ 3017061 w 5615712"/>
              <a:gd name="connsiteY3" fmla="*/ 975131 h 3757723"/>
              <a:gd name="connsiteX4" fmla="*/ 2935705 w 5615712"/>
              <a:gd name="connsiteY4" fmla="*/ 2683043 h 3757723"/>
              <a:gd name="connsiteX5" fmla="*/ 4391526 w 5615712"/>
              <a:gd name="connsiteY5" fmla="*/ 2839453 h 3757723"/>
              <a:gd name="connsiteX6" fmla="*/ 5342021 w 5615712"/>
              <a:gd name="connsiteY6" fmla="*/ 3248527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757989 w 5615712"/>
              <a:gd name="connsiteY2" fmla="*/ 1335506 h 3757723"/>
              <a:gd name="connsiteX3" fmla="*/ 3017061 w 5615712"/>
              <a:gd name="connsiteY3" fmla="*/ 975131 h 3757723"/>
              <a:gd name="connsiteX4" fmla="*/ 4387133 w 5615712"/>
              <a:gd name="connsiteY4" fmla="*/ 1913786 h 3757723"/>
              <a:gd name="connsiteX5" fmla="*/ 4391526 w 5615712"/>
              <a:gd name="connsiteY5" fmla="*/ 2839453 h 3757723"/>
              <a:gd name="connsiteX6" fmla="*/ 5342021 w 5615712"/>
              <a:gd name="connsiteY6" fmla="*/ 3248527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757989 w 5615712"/>
              <a:gd name="connsiteY2" fmla="*/ 1335506 h 3757723"/>
              <a:gd name="connsiteX3" fmla="*/ 3017061 w 5615712"/>
              <a:gd name="connsiteY3" fmla="*/ 975131 h 3757723"/>
              <a:gd name="connsiteX4" fmla="*/ 4387133 w 5615712"/>
              <a:gd name="connsiteY4" fmla="*/ 1913786 h 3757723"/>
              <a:gd name="connsiteX5" fmla="*/ 5073697 w 5615712"/>
              <a:gd name="connsiteY5" fmla="*/ 2621739 h 3757723"/>
              <a:gd name="connsiteX6" fmla="*/ 5342021 w 5615712"/>
              <a:gd name="connsiteY6" fmla="*/ 3248527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757989 w 5615712"/>
              <a:gd name="connsiteY2" fmla="*/ 1335506 h 3757723"/>
              <a:gd name="connsiteX3" fmla="*/ 3017061 w 5615712"/>
              <a:gd name="connsiteY3" fmla="*/ 975131 h 3757723"/>
              <a:gd name="connsiteX4" fmla="*/ 4387133 w 5615712"/>
              <a:gd name="connsiteY4" fmla="*/ 1913786 h 3757723"/>
              <a:gd name="connsiteX5" fmla="*/ 5073697 w 5615712"/>
              <a:gd name="connsiteY5" fmla="*/ 2621739 h 3757723"/>
              <a:gd name="connsiteX6" fmla="*/ 5342021 w 5615712"/>
              <a:gd name="connsiteY6" fmla="*/ 3248527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1106332 w 5615712"/>
              <a:gd name="connsiteY2" fmla="*/ 871049 h 3757723"/>
              <a:gd name="connsiteX3" fmla="*/ 3017061 w 5615712"/>
              <a:gd name="connsiteY3" fmla="*/ 975131 h 3757723"/>
              <a:gd name="connsiteX4" fmla="*/ 4387133 w 5615712"/>
              <a:gd name="connsiteY4" fmla="*/ 1913786 h 3757723"/>
              <a:gd name="connsiteX5" fmla="*/ 5073697 w 5615712"/>
              <a:gd name="connsiteY5" fmla="*/ 2621739 h 3757723"/>
              <a:gd name="connsiteX6" fmla="*/ 5342021 w 5615712"/>
              <a:gd name="connsiteY6" fmla="*/ 3248527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1106332 w 5615712"/>
              <a:gd name="connsiteY2" fmla="*/ 871049 h 3757723"/>
              <a:gd name="connsiteX3" fmla="*/ 3017061 w 5615712"/>
              <a:gd name="connsiteY3" fmla="*/ 975131 h 3757723"/>
              <a:gd name="connsiteX4" fmla="*/ 4387133 w 5615712"/>
              <a:gd name="connsiteY4" fmla="*/ 1913786 h 3757723"/>
              <a:gd name="connsiteX5" fmla="*/ 4855983 w 5615712"/>
              <a:gd name="connsiteY5" fmla="*/ 2607225 h 3757723"/>
              <a:gd name="connsiteX6" fmla="*/ 5342021 w 5615712"/>
              <a:gd name="connsiteY6" fmla="*/ 3248527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1106332 w 5615712"/>
              <a:gd name="connsiteY2" fmla="*/ 871049 h 3757723"/>
              <a:gd name="connsiteX3" fmla="*/ 3017061 w 5615712"/>
              <a:gd name="connsiteY3" fmla="*/ 975131 h 3757723"/>
              <a:gd name="connsiteX4" fmla="*/ 4387133 w 5615712"/>
              <a:gd name="connsiteY4" fmla="*/ 1913786 h 3757723"/>
              <a:gd name="connsiteX5" fmla="*/ 4855983 w 5615712"/>
              <a:gd name="connsiteY5" fmla="*/ 2607225 h 3757723"/>
              <a:gd name="connsiteX6" fmla="*/ 5342021 w 5615712"/>
              <a:gd name="connsiteY6" fmla="*/ 3248527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1106332 w 5615712"/>
              <a:gd name="connsiteY2" fmla="*/ 871049 h 3757723"/>
              <a:gd name="connsiteX3" fmla="*/ 3017061 w 5615712"/>
              <a:gd name="connsiteY3" fmla="*/ 975131 h 3757723"/>
              <a:gd name="connsiteX4" fmla="*/ 4271019 w 5615712"/>
              <a:gd name="connsiteY4" fmla="*/ 1362243 h 3757723"/>
              <a:gd name="connsiteX5" fmla="*/ 4855983 w 5615712"/>
              <a:gd name="connsiteY5" fmla="*/ 2607225 h 3757723"/>
              <a:gd name="connsiteX6" fmla="*/ 5342021 w 5615712"/>
              <a:gd name="connsiteY6" fmla="*/ 3248527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1106332 w 5615712"/>
              <a:gd name="connsiteY2" fmla="*/ 871049 h 3757723"/>
              <a:gd name="connsiteX3" fmla="*/ 2857404 w 5615712"/>
              <a:gd name="connsiteY3" fmla="*/ 1279931 h 3757723"/>
              <a:gd name="connsiteX4" fmla="*/ 4271019 w 5615712"/>
              <a:gd name="connsiteY4" fmla="*/ 1362243 h 3757723"/>
              <a:gd name="connsiteX5" fmla="*/ 4855983 w 5615712"/>
              <a:gd name="connsiteY5" fmla="*/ 2607225 h 3757723"/>
              <a:gd name="connsiteX6" fmla="*/ 5342021 w 5615712"/>
              <a:gd name="connsiteY6" fmla="*/ 3248527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1106332 w 5615712"/>
              <a:gd name="connsiteY2" fmla="*/ 871049 h 3757723"/>
              <a:gd name="connsiteX3" fmla="*/ 2857404 w 5615712"/>
              <a:gd name="connsiteY3" fmla="*/ 1279931 h 3757723"/>
              <a:gd name="connsiteX4" fmla="*/ 4271019 w 5615712"/>
              <a:gd name="connsiteY4" fmla="*/ 1362243 h 3757723"/>
              <a:gd name="connsiteX5" fmla="*/ 4493126 w 5615712"/>
              <a:gd name="connsiteY5" fmla="*/ 2287911 h 3757723"/>
              <a:gd name="connsiteX6" fmla="*/ 5342021 w 5615712"/>
              <a:gd name="connsiteY6" fmla="*/ 3248527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1106332 w 5615712"/>
              <a:gd name="connsiteY2" fmla="*/ 871049 h 3757723"/>
              <a:gd name="connsiteX3" fmla="*/ 2857404 w 5615712"/>
              <a:gd name="connsiteY3" fmla="*/ 1279931 h 3757723"/>
              <a:gd name="connsiteX4" fmla="*/ 4271019 w 5615712"/>
              <a:gd name="connsiteY4" fmla="*/ 1362243 h 3757723"/>
              <a:gd name="connsiteX5" fmla="*/ 4493126 w 5615712"/>
              <a:gd name="connsiteY5" fmla="*/ 2287911 h 3757723"/>
              <a:gd name="connsiteX6" fmla="*/ 5327507 w 5615712"/>
              <a:gd name="connsiteY6" fmla="*/ 2972756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1106332 w 5615712"/>
              <a:gd name="connsiteY2" fmla="*/ 871049 h 3757723"/>
              <a:gd name="connsiteX3" fmla="*/ 3118662 w 5615712"/>
              <a:gd name="connsiteY3" fmla="*/ 684845 h 3757723"/>
              <a:gd name="connsiteX4" fmla="*/ 4271019 w 5615712"/>
              <a:gd name="connsiteY4" fmla="*/ 1362243 h 3757723"/>
              <a:gd name="connsiteX5" fmla="*/ 4493126 w 5615712"/>
              <a:gd name="connsiteY5" fmla="*/ 2287911 h 3757723"/>
              <a:gd name="connsiteX6" fmla="*/ 5327507 w 5615712"/>
              <a:gd name="connsiteY6" fmla="*/ 2972756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1106332 w 5615712"/>
              <a:gd name="connsiteY2" fmla="*/ 871049 h 3757723"/>
              <a:gd name="connsiteX3" fmla="*/ 3118662 w 5615712"/>
              <a:gd name="connsiteY3" fmla="*/ 684845 h 3757723"/>
              <a:gd name="connsiteX4" fmla="*/ 4271019 w 5615712"/>
              <a:gd name="connsiteY4" fmla="*/ 1362243 h 3757723"/>
              <a:gd name="connsiteX5" fmla="*/ 4623755 w 5615712"/>
              <a:gd name="connsiteY5" fmla="*/ 2258883 h 3757723"/>
              <a:gd name="connsiteX6" fmla="*/ 5327507 w 5615712"/>
              <a:gd name="connsiteY6" fmla="*/ 2972756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1106332 w 5615712"/>
              <a:gd name="connsiteY2" fmla="*/ 871049 h 3757723"/>
              <a:gd name="connsiteX3" fmla="*/ 3118662 w 5615712"/>
              <a:gd name="connsiteY3" fmla="*/ 684845 h 3757723"/>
              <a:gd name="connsiteX4" fmla="*/ 4271019 w 5615712"/>
              <a:gd name="connsiteY4" fmla="*/ 1362243 h 3757723"/>
              <a:gd name="connsiteX5" fmla="*/ 4623755 w 5615712"/>
              <a:gd name="connsiteY5" fmla="*/ 2258883 h 3757723"/>
              <a:gd name="connsiteX6" fmla="*/ 5327507 w 5615712"/>
              <a:gd name="connsiteY6" fmla="*/ 2972756 h 3757723"/>
              <a:gd name="connsiteX7" fmla="*/ 5615712 w 5615712"/>
              <a:gd name="connsiteY7" fmla="*/ 3757723 h 3757723"/>
              <a:gd name="connsiteX8" fmla="*/ 5606715 w 5615712"/>
              <a:gd name="connsiteY8" fmla="*/ 24064 h 3757723"/>
              <a:gd name="connsiteX9" fmla="*/ 0 w 5615712"/>
              <a:gd name="connsiteY9" fmla="*/ 0 h 3757723"/>
              <a:gd name="connsiteX0" fmla="*/ 0 w 5615712"/>
              <a:gd name="connsiteY0" fmla="*/ 0 h 3757723"/>
              <a:gd name="connsiteX1" fmla="*/ 0 w 5615712"/>
              <a:gd name="connsiteY1" fmla="*/ 0 h 3757723"/>
              <a:gd name="connsiteX2" fmla="*/ 1106332 w 5615712"/>
              <a:gd name="connsiteY2" fmla="*/ 871049 h 3757723"/>
              <a:gd name="connsiteX3" fmla="*/ 3118662 w 5615712"/>
              <a:gd name="connsiteY3" fmla="*/ 684845 h 3757723"/>
              <a:gd name="connsiteX4" fmla="*/ 4271019 w 5615712"/>
              <a:gd name="connsiteY4" fmla="*/ 1362243 h 3757723"/>
              <a:gd name="connsiteX5" fmla="*/ 5327507 w 5615712"/>
              <a:gd name="connsiteY5" fmla="*/ 2972756 h 3757723"/>
              <a:gd name="connsiteX6" fmla="*/ 5615712 w 5615712"/>
              <a:gd name="connsiteY6" fmla="*/ 3757723 h 3757723"/>
              <a:gd name="connsiteX7" fmla="*/ 5606715 w 5615712"/>
              <a:gd name="connsiteY7" fmla="*/ 24064 h 3757723"/>
              <a:gd name="connsiteX8" fmla="*/ 0 w 5615712"/>
              <a:gd name="connsiteY8" fmla="*/ 0 h 3757723"/>
              <a:gd name="connsiteX0" fmla="*/ 0 w 5615712"/>
              <a:gd name="connsiteY0" fmla="*/ 0 h 3774197"/>
              <a:gd name="connsiteX1" fmla="*/ 0 w 5615712"/>
              <a:gd name="connsiteY1" fmla="*/ 0 h 3774197"/>
              <a:gd name="connsiteX2" fmla="*/ 1106332 w 5615712"/>
              <a:gd name="connsiteY2" fmla="*/ 871049 h 3774197"/>
              <a:gd name="connsiteX3" fmla="*/ 3118662 w 5615712"/>
              <a:gd name="connsiteY3" fmla="*/ 684845 h 3774197"/>
              <a:gd name="connsiteX4" fmla="*/ 4271019 w 5615712"/>
              <a:gd name="connsiteY4" fmla="*/ 1362243 h 3774197"/>
              <a:gd name="connsiteX5" fmla="*/ 5615712 w 5615712"/>
              <a:gd name="connsiteY5" fmla="*/ 3757723 h 3774197"/>
              <a:gd name="connsiteX6" fmla="*/ 5606715 w 5615712"/>
              <a:gd name="connsiteY6" fmla="*/ 24064 h 3774197"/>
              <a:gd name="connsiteX7" fmla="*/ 0 w 5615712"/>
              <a:gd name="connsiteY7" fmla="*/ 0 h 3774197"/>
              <a:gd name="connsiteX0" fmla="*/ 0 w 5615712"/>
              <a:gd name="connsiteY0" fmla="*/ 0 h 3757723"/>
              <a:gd name="connsiteX1" fmla="*/ 0 w 5615712"/>
              <a:gd name="connsiteY1" fmla="*/ 0 h 3757723"/>
              <a:gd name="connsiteX2" fmla="*/ 1106332 w 5615712"/>
              <a:gd name="connsiteY2" fmla="*/ 871049 h 3757723"/>
              <a:gd name="connsiteX3" fmla="*/ 3118662 w 5615712"/>
              <a:gd name="connsiteY3" fmla="*/ 684845 h 3757723"/>
              <a:gd name="connsiteX4" fmla="*/ 4271019 w 5615712"/>
              <a:gd name="connsiteY4" fmla="*/ 1362243 h 3757723"/>
              <a:gd name="connsiteX5" fmla="*/ 5615712 w 5615712"/>
              <a:gd name="connsiteY5" fmla="*/ 3757723 h 3757723"/>
              <a:gd name="connsiteX6" fmla="*/ 5606715 w 5615712"/>
              <a:gd name="connsiteY6" fmla="*/ 24064 h 3757723"/>
              <a:gd name="connsiteX7" fmla="*/ 0 w 5615712"/>
              <a:gd name="connsiteY7" fmla="*/ 0 h 3757723"/>
              <a:gd name="connsiteX0" fmla="*/ 0 w 5606715"/>
              <a:gd name="connsiteY0" fmla="*/ 0 h 2246681"/>
              <a:gd name="connsiteX1" fmla="*/ 0 w 5606715"/>
              <a:gd name="connsiteY1" fmla="*/ 0 h 2246681"/>
              <a:gd name="connsiteX2" fmla="*/ 1106332 w 5606715"/>
              <a:gd name="connsiteY2" fmla="*/ 871049 h 2246681"/>
              <a:gd name="connsiteX3" fmla="*/ 3118662 w 5606715"/>
              <a:gd name="connsiteY3" fmla="*/ 684845 h 2246681"/>
              <a:gd name="connsiteX4" fmla="*/ 4271019 w 5606715"/>
              <a:gd name="connsiteY4" fmla="*/ 1362243 h 2246681"/>
              <a:gd name="connsiteX5" fmla="*/ 5568914 w 5606715"/>
              <a:gd name="connsiteY5" fmla="*/ 2246681 h 2246681"/>
              <a:gd name="connsiteX6" fmla="*/ 5606715 w 5606715"/>
              <a:gd name="connsiteY6" fmla="*/ 24064 h 2246681"/>
              <a:gd name="connsiteX7" fmla="*/ 0 w 5606715"/>
              <a:gd name="connsiteY7" fmla="*/ 0 h 2246681"/>
              <a:gd name="connsiteX0" fmla="*/ 0 w 5606715"/>
              <a:gd name="connsiteY0" fmla="*/ 0 h 2246681"/>
              <a:gd name="connsiteX1" fmla="*/ 0 w 5606715"/>
              <a:gd name="connsiteY1" fmla="*/ 0 h 2246681"/>
              <a:gd name="connsiteX2" fmla="*/ 1106332 w 5606715"/>
              <a:gd name="connsiteY2" fmla="*/ 871049 h 2246681"/>
              <a:gd name="connsiteX3" fmla="*/ 3118662 w 5606715"/>
              <a:gd name="connsiteY3" fmla="*/ 684845 h 2246681"/>
              <a:gd name="connsiteX4" fmla="*/ 3910009 w 5606715"/>
              <a:gd name="connsiteY4" fmla="*/ 1298619 h 2246681"/>
              <a:gd name="connsiteX5" fmla="*/ 5568914 w 5606715"/>
              <a:gd name="connsiteY5" fmla="*/ 2246681 h 2246681"/>
              <a:gd name="connsiteX6" fmla="*/ 5606715 w 5606715"/>
              <a:gd name="connsiteY6" fmla="*/ 24064 h 2246681"/>
              <a:gd name="connsiteX7" fmla="*/ 0 w 5606715"/>
              <a:gd name="connsiteY7" fmla="*/ 0 h 2246681"/>
              <a:gd name="connsiteX0" fmla="*/ 0 w 5622397"/>
              <a:gd name="connsiteY0" fmla="*/ 0 h 2262586"/>
              <a:gd name="connsiteX1" fmla="*/ 0 w 5622397"/>
              <a:gd name="connsiteY1" fmla="*/ 0 h 2262586"/>
              <a:gd name="connsiteX2" fmla="*/ 1106332 w 5622397"/>
              <a:gd name="connsiteY2" fmla="*/ 871049 h 2262586"/>
              <a:gd name="connsiteX3" fmla="*/ 3118662 w 5622397"/>
              <a:gd name="connsiteY3" fmla="*/ 684845 h 2262586"/>
              <a:gd name="connsiteX4" fmla="*/ 3910009 w 5622397"/>
              <a:gd name="connsiteY4" fmla="*/ 1298619 h 2262586"/>
              <a:gd name="connsiteX5" fmla="*/ 5622397 w 5622397"/>
              <a:gd name="connsiteY5" fmla="*/ 2262586 h 2262586"/>
              <a:gd name="connsiteX6" fmla="*/ 5606715 w 5622397"/>
              <a:gd name="connsiteY6" fmla="*/ 24064 h 2262586"/>
              <a:gd name="connsiteX7" fmla="*/ 0 w 5622397"/>
              <a:gd name="connsiteY7" fmla="*/ 0 h 2262586"/>
              <a:gd name="connsiteX0" fmla="*/ 0 w 5622397"/>
              <a:gd name="connsiteY0" fmla="*/ 0 h 2262586"/>
              <a:gd name="connsiteX1" fmla="*/ 0 w 5622397"/>
              <a:gd name="connsiteY1" fmla="*/ 0 h 2262586"/>
              <a:gd name="connsiteX2" fmla="*/ 1106332 w 5622397"/>
              <a:gd name="connsiteY2" fmla="*/ 871049 h 2262586"/>
              <a:gd name="connsiteX3" fmla="*/ 2951528 w 5622397"/>
              <a:gd name="connsiteY3" fmla="*/ 334919 h 2262586"/>
              <a:gd name="connsiteX4" fmla="*/ 3910009 w 5622397"/>
              <a:gd name="connsiteY4" fmla="*/ 1298619 h 2262586"/>
              <a:gd name="connsiteX5" fmla="*/ 5622397 w 5622397"/>
              <a:gd name="connsiteY5" fmla="*/ 2262586 h 2262586"/>
              <a:gd name="connsiteX6" fmla="*/ 5606715 w 5622397"/>
              <a:gd name="connsiteY6" fmla="*/ 24064 h 2262586"/>
              <a:gd name="connsiteX7" fmla="*/ 0 w 5622397"/>
              <a:gd name="connsiteY7" fmla="*/ 0 h 2262586"/>
              <a:gd name="connsiteX0" fmla="*/ 0 w 5622397"/>
              <a:gd name="connsiteY0" fmla="*/ 0 h 2262586"/>
              <a:gd name="connsiteX1" fmla="*/ 0 w 5622397"/>
              <a:gd name="connsiteY1" fmla="*/ 0 h 2262586"/>
              <a:gd name="connsiteX2" fmla="*/ 1106332 w 5622397"/>
              <a:gd name="connsiteY2" fmla="*/ 871049 h 2262586"/>
              <a:gd name="connsiteX3" fmla="*/ 2951528 w 5622397"/>
              <a:gd name="connsiteY3" fmla="*/ 334919 h 2262586"/>
              <a:gd name="connsiteX4" fmla="*/ 3930065 w 5622397"/>
              <a:gd name="connsiteY4" fmla="*/ 1314524 h 2262586"/>
              <a:gd name="connsiteX5" fmla="*/ 5622397 w 5622397"/>
              <a:gd name="connsiteY5" fmla="*/ 2262586 h 2262586"/>
              <a:gd name="connsiteX6" fmla="*/ 5606715 w 5622397"/>
              <a:gd name="connsiteY6" fmla="*/ 24064 h 2262586"/>
              <a:gd name="connsiteX7" fmla="*/ 0 w 5622397"/>
              <a:gd name="connsiteY7" fmla="*/ 0 h 226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2397" h="2262586">
                <a:moveTo>
                  <a:pt x="0" y="0"/>
                </a:moveTo>
                <a:lnTo>
                  <a:pt x="0" y="0"/>
                </a:lnTo>
                <a:cubicBezTo>
                  <a:pt x="252663" y="445169"/>
                  <a:pt x="614411" y="815229"/>
                  <a:pt x="1106332" y="871049"/>
                </a:cubicBezTo>
                <a:cubicBezTo>
                  <a:pt x="1598253" y="926869"/>
                  <a:pt x="2480906" y="261007"/>
                  <a:pt x="2951528" y="334919"/>
                </a:cubicBezTo>
                <a:cubicBezTo>
                  <a:pt x="3422150" y="408832"/>
                  <a:pt x="3484920" y="993246"/>
                  <a:pt x="3930065" y="1314524"/>
                </a:cubicBezTo>
                <a:cubicBezTo>
                  <a:pt x="4375210" y="1635802"/>
                  <a:pt x="5385267" y="990644"/>
                  <a:pt x="5622397" y="2262586"/>
                </a:cubicBezTo>
                <a:lnTo>
                  <a:pt x="5606715" y="24064"/>
                </a:lnTo>
                <a:lnTo>
                  <a:pt x="0" y="0"/>
                </a:lnTo>
                <a:close/>
              </a:path>
            </a:pathLst>
          </a:custGeom>
          <a:gradFill flip="none" rotWithShape="1">
            <a:gsLst>
              <a:gs pos="0">
                <a:srgbClr val="1981AE">
                  <a:shade val="30000"/>
                  <a:satMod val="115000"/>
                </a:srgbClr>
              </a:gs>
              <a:gs pos="61000">
                <a:srgbClr val="1981AE">
                  <a:shade val="67500"/>
                  <a:satMod val="115000"/>
                </a:srgbClr>
              </a:gs>
              <a:gs pos="77000">
                <a:srgbClr val="FFBF01"/>
              </a:gs>
              <a:gs pos="44000">
                <a:srgbClr val="1981AE">
                  <a:shade val="100000"/>
                  <a:satMod val="115000"/>
                </a:srgbClr>
              </a:gs>
            </a:gsLst>
            <a:path path="circle">
              <a:fillToRect l="100000" b="100000"/>
            </a:path>
            <a:tileRect t="-100000" r="-100000"/>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398D669-BE42-51BA-05A0-740F6B1FF2AD}"/>
              </a:ext>
            </a:extLst>
          </p:cNvPr>
          <p:cNvGrpSpPr/>
          <p:nvPr userDrawn="1"/>
        </p:nvGrpSpPr>
        <p:grpSpPr>
          <a:xfrm flipH="1">
            <a:off x="838200" y="4644570"/>
            <a:ext cx="3377244" cy="2213430"/>
            <a:chOff x="8446167" y="4314824"/>
            <a:chExt cx="3745833" cy="2543176"/>
          </a:xfrm>
        </p:grpSpPr>
        <p:pic>
          <p:nvPicPr>
            <p:cNvPr id="9" name="Picture 2">
              <a:extLst>
                <a:ext uri="{FF2B5EF4-FFF2-40B4-BE49-F238E27FC236}">
                  <a16:creationId xmlns:a16="http://schemas.microsoft.com/office/drawing/2014/main" id="{20811BB2-B5FC-64EF-7DBB-912E2B4BF9F7}"/>
                </a:ext>
              </a:extLst>
            </p:cNvPr>
            <p:cNvPicPr>
              <a:picLocks noChangeAspect="1"/>
            </p:cNvPicPr>
            <p:nvPr userDrawn="1"/>
          </p:nvPicPr>
          <p:blipFill rotWithShape="1">
            <a:blip r:embed="rId15"/>
            <a:srcRect b="26627"/>
            <a:stretch/>
          </p:blipFill>
          <p:spPr>
            <a:xfrm>
              <a:off x="9302884" y="4788524"/>
              <a:ext cx="2889115" cy="2069476"/>
            </a:xfrm>
            <a:prstGeom prst="rect">
              <a:avLst/>
            </a:prstGeom>
          </p:spPr>
        </p:pic>
        <p:pic>
          <p:nvPicPr>
            <p:cNvPr id="10" name="Picture 3">
              <a:extLst>
                <a:ext uri="{FF2B5EF4-FFF2-40B4-BE49-F238E27FC236}">
                  <a16:creationId xmlns:a16="http://schemas.microsoft.com/office/drawing/2014/main" id="{F41947A2-A5FD-8FF5-DF64-DFF1D2AF6F23}"/>
                </a:ext>
              </a:extLst>
            </p:cNvPr>
            <p:cNvPicPr>
              <a:picLocks noChangeAspect="1"/>
            </p:cNvPicPr>
            <p:nvPr userDrawn="1"/>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r="12757" b="21630"/>
            <a:stretch/>
          </p:blipFill>
          <p:spPr>
            <a:xfrm>
              <a:off x="9484468" y="5036919"/>
              <a:ext cx="2707532" cy="1821080"/>
            </a:xfrm>
            <a:prstGeom prst="rect">
              <a:avLst/>
            </a:prstGeom>
          </p:spPr>
        </p:pic>
        <p:sp>
          <p:nvSpPr>
            <p:cNvPr id="11" name="Slide Number Placeholder 1">
              <a:extLst>
                <a:ext uri="{FF2B5EF4-FFF2-40B4-BE49-F238E27FC236}">
                  <a16:creationId xmlns:a16="http://schemas.microsoft.com/office/drawing/2014/main" id="{CB7C7D99-B8D9-20D4-D6C3-A661530AED64}"/>
                </a:ext>
              </a:extLst>
            </p:cNvPr>
            <p:cNvSpPr txBox="1">
              <a:spLocks/>
            </p:cNvSpPr>
            <p:nvPr userDrawn="1"/>
          </p:nvSpPr>
          <p:spPr>
            <a:xfrm>
              <a:off x="11403646" y="6385055"/>
              <a:ext cx="555625" cy="365125"/>
            </a:xfrm>
            <a:prstGeom prst="rect">
              <a:avLst/>
            </a:prstGeom>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defRPr/>
              </a:pPr>
              <a:fld id="{799AFA04-4CE3-4A1C-89E9-FFD03247D8AF}" type="slidenum">
                <a:rPr lang="en-US" sz="1200" smtClean="0">
                  <a:latin typeface="Trebuchet MS" panose="020B0603020202020204"/>
                </a:rPr>
                <a:pPr marL="0" indent="0" algn="r">
                  <a:buNone/>
                  <a:defRPr/>
                </a:pPr>
                <a:t>‹#›</a:t>
              </a:fld>
              <a:endParaRPr lang="en-US" sz="1200" dirty="0">
                <a:latin typeface="Trebuchet MS" panose="020B0603020202020204"/>
              </a:endParaRPr>
            </a:p>
          </p:txBody>
        </p:sp>
        <p:pic>
          <p:nvPicPr>
            <p:cNvPr id="12" name="Picture 4">
              <a:extLst>
                <a:ext uri="{FF2B5EF4-FFF2-40B4-BE49-F238E27FC236}">
                  <a16:creationId xmlns:a16="http://schemas.microsoft.com/office/drawing/2014/main" id="{5AFB6E09-5B98-4BAA-50D5-F66CDA41733A}"/>
                </a:ext>
              </a:extLst>
            </p:cNvPr>
            <p:cNvPicPr>
              <a:picLocks noChangeAspect="1"/>
            </p:cNvPicPr>
            <p:nvPr userDrawn="1"/>
          </p:nvPicPr>
          <p:blipFill rotWithShape="1">
            <a:blip r:embed="rId18"/>
            <a:srcRect l="32928" t="-5757" r="24040" b="48190"/>
            <a:stretch/>
          </p:blipFill>
          <p:spPr>
            <a:xfrm>
              <a:off x="8446167" y="4314824"/>
              <a:ext cx="3745831" cy="2543175"/>
            </a:xfrm>
            <a:prstGeom prst="rect">
              <a:avLst/>
            </a:prstGeom>
          </p:spPr>
        </p:pic>
      </p:grpSp>
      <p:pic>
        <p:nvPicPr>
          <p:cNvPr id="13" name="Picture 12" descr="Text&#10;&#10;Description automatically generated">
            <a:extLst>
              <a:ext uri="{FF2B5EF4-FFF2-40B4-BE49-F238E27FC236}">
                <a16:creationId xmlns:a16="http://schemas.microsoft.com/office/drawing/2014/main" id="{FD4EAD44-DB78-87C5-FD45-1091B4C282BF}"/>
              </a:ext>
            </a:extLst>
          </p:cNvPr>
          <p:cNvPicPr>
            <a:picLocks noChangeAspect="1"/>
          </p:cNvPicPr>
          <p:nvPr userDrawn="1"/>
        </p:nvPicPr>
        <p:blipFill>
          <a:blip r:embed="rId19">
            <a:lum bright="70000" contrast="-70000"/>
            <a:extLst>
              <a:ext uri="{28A0092B-C50C-407E-A947-70E740481C1C}">
                <a14:useLocalDpi xmlns:a14="http://schemas.microsoft.com/office/drawing/2010/main" val="0"/>
              </a:ext>
            </a:extLst>
          </a:blip>
          <a:stretch>
            <a:fillRect/>
          </a:stretch>
        </p:blipFill>
        <p:spPr>
          <a:xfrm>
            <a:off x="7941889" y="5751284"/>
            <a:ext cx="4155735" cy="799646"/>
          </a:xfrm>
          <a:prstGeom prst="rect">
            <a:avLst/>
          </a:prstGeom>
        </p:spPr>
      </p:pic>
    </p:spTree>
    <p:extLst>
      <p:ext uri="{BB962C8B-B14F-4D97-AF65-F5344CB8AC3E}">
        <p14:creationId xmlns:p14="http://schemas.microsoft.com/office/powerpoint/2010/main" val="1971126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18.pn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7.png"/><Relationship Id="rId7" Type="http://schemas.openxmlformats.org/officeDocument/2006/relationships/image" Target="../media/image40.png"/><Relationship Id="rId12"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10.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2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hyperlink" Target="https://www.waterboards.ca.gov/water_issues/programs/conservation_portal/regs/water_efficiency_legislation.html" TargetMode="External"/><Relationship Id="rId13" Type="http://schemas.openxmlformats.org/officeDocument/2006/relationships/hyperlink" Target="https://www.waterboards.ca.gov/water_issues/programs/conservation_portal/regs/objective-exploration.html" TargetMode="External"/><Relationship Id="rId3" Type="http://schemas.openxmlformats.org/officeDocument/2006/relationships/hyperlink" Target="https://www.waterboards.ca.gov/water_issues/programs/conservation_portal/regs/docs/2023/conservation_March_22_2023.pdf" TargetMode="External"/><Relationship Id="rId7" Type="http://schemas.openxmlformats.org/officeDocument/2006/relationships/hyperlink" Target="https://water.ca.gov/News/Blog/2018/Nov-18/DWR-and-State-Water-Board-Release-Primer-on-2018-Water-Conservation-and-Drought-Planning-Legislation" TargetMode="External"/><Relationship Id="rId12" Type="http://schemas.openxmlformats.org/officeDocument/2006/relationships/hyperlink" Target="https://water.ca.gov/Programs/Water-Use-And-Efficiency/2018-Water-Conservation-Legislation/Urban-Water-Use-Efficiency-Standards-Variances-and-Performance-Measures"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calwep.org/the-state-board-releases-a-draft-framework-the-making-conservation-a-california-way-of-life-regulation/" TargetMode="External"/><Relationship Id="rId11" Type="http://schemas.openxmlformats.org/officeDocument/2006/relationships/hyperlink" Target="https://www.waterboards.ca.gov/conservation/docs/2022/water-loss-regulatory-text-10-14-22.docx" TargetMode="External"/><Relationship Id="rId5" Type="http://schemas.openxmlformats.org/officeDocument/2006/relationships/hyperlink" Target="https://calwep.org/commercial-industrial-institutional/" TargetMode="External"/><Relationship Id="rId10" Type="http://schemas.openxmlformats.org/officeDocument/2006/relationships/hyperlink" Target="https://water.ca.gov/-/media/DWR-Website/Web-Pages/Programs/Water-Use-And-Efficiency/2018-Water-Conservation-Legislation/RecommendationsSummary-Final-Memo-9-29-22.pdf" TargetMode="External"/><Relationship Id="rId4" Type="http://schemas.openxmlformats.org/officeDocument/2006/relationships/hyperlink" Target="https://www.youtube.com/watch?v=B-JTAUtg778" TargetMode="External"/><Relationship Id="rId9" Type="http://schemas.openxmlformats.org/officeDocument/2006/relationships/hyperlink" Target="https://www.waterboards.ca.gov/board_info/agendas/2023/mar/032223_7_summary_of_reg_framework.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water.ca.gov/-/media/DWR-Website/Web-Pages/Programs/Water-Use-And-Efficiency/AB-1668-and-SB-606-Conservation/Results-of-the-Indoor-Residential-Water-Use-Study.pdf" TargetMode="External"/><Relationship Id="rId7" Type="http://schemas.openxmlformats.org/officeDocument/2006/relationships/hyperlink" Target="https://water.ca.gov/-/media/DWR-Website/Web-Pages/Programs/Water-Use-And-Efficiency/2018-Water-Conservation-Legislation/RecommendationsSummary-Final-Memo-9-29-22.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waterboards.ca.gov/board_info/agendas/2023/mar/032223_7_summary_of_reg_framework.pdf" TargetMode="External"/><Relationship Id="rId5" Type="http://schemas.openxmlformats.org/officeDocument/2006/relationships/hyperlink" Target="https://www.waterboards.ca.gov/drinking_water/certlic/drinkingwater/docs/2022/water-loss-regulatory-text-22-08-31.pdf" TargetMode="External"/><Relationship Id="rId4" Type="http://schemas.openxmlformats.org/officeDocument/2006/relationships/hyperlink" Target="https://leginfo.legislature.ca.gov/faces/billCompareClient.xhtml?bill_id=202120220SB1157&amp;showamends=fals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74F6-3F44-CC1E-A116-A7E5A28D69B8}"/>
              </a:ext>
            </a:extLst>
          </p:cNvPr>
          <p:cNvSpPr>
            <a:spLocks noGrp="1"/>
          </p:cNvSpPr>
          <p:nvPr>
            <p:ph type="title"/>
          </p:nvPr>
        </p:nvSpPr>
        <p:spPr>
          <a:xfrm>
            <a:off x="0" y="379639"/>
            <a:ext cx="12192000" cy="1028247"/>
          </a:xfrm>
        </p:spPr>
        <p:txBody>
          <a:bodyPr>
            <a:normAutofit/>
          </a:bodyPr>
          <a:lstStyle/>
          <a:p>
            <a:pPr algn="ctr"/>
            <a:r>
              <a:rPr lang="en-US" sz="4000" dirty="0">
                <a:solidFill>
                  <a:schemeClr val="accent1">
                    <a:lumMod val="50000"/>
                  </a:schemeClr>
                </a:solidFill>
                <a:latin typeface="Arial Black" panose="020B0A04020102020204" pitchFamily="34" charset="0"/>
              </a:rPr>
              <a:t>Urban Water Use Efficiency Objectives</a:t>
            </a:r>
          </a:p>
        </p:txBody>
      </p:sp>
      <p:pic>
        <p:nvPicPr>
          <p:cNvPr id="3" name="Picture 2" descr="Diagram, text&#10;&#10;Description automatically generated with medium confidence">
            <a:extLst>
              <a:ext uri="{FF2B5EF4-FFF2-40B4-BE49-F238E27FC236}">
                <a16:creationId xmlns:a16="http://schemas.microsoft.com/office/drawing/2014/main" id="{3E41210B-A317-BF7B-F7B0-4CC7AA43C17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42553" y="3162982"/>
            <a:ext cx="2506893" cy="1325562"/>
          </a:xfrm>
          <a:prstGeom prst="rect">
            <a:avLst/>
          </a:prstGeom>
        </p:spPr>
      </p:pic>
      <p:sp>
        <p:nvSpPr>
          <p:cNvPr id="4" name="Title 1">
            <a:extLst>
              <a:ext uri="{FF2B5EF4-FFF2-40B4-BE49-F238E27FC236}">
                <a16:creationId xmlns:a16="http://schemas.microsoft.com/office/drawing/2014/main" id="{AE9C9F2C-6D19-6C51-96B9-1738E702DF8C}"/>
              </a:ext>
            </a:extLst>
          </p:cNvPr>
          <p:cNvSpPr txBox="1">
            <a:spLocks/>
          </p:cNvSpPr>
          <p:nvPr/>
        </p:nvSpPr>
        <p:spPr>
          <a:xfrm>
            <a:off x="7260" y="2385105"/>
            <a:ext cx="12192000" cy="1028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i="1" dirty="0">
                <a:solidFill>
                  <a:schemeClr val="tx1">
                    <a:lumMod val="65000"/>
                    <a:lumOff val="35000"/>
                  </a:schemeClr>
                </a:solidFill>
                <a:latin typeface="+mn-lt"/>
              </a:rPr>
              <a:t>Presented By</a:t>
            </a:r>
          </a:p>
        </p:txBody>
      </p:sp>
      <p:sp>
        <p:nvSpPr>
          <p:cNvPr id="5" name="Title 1">
            <a:extLst>
              <a:ext uri="{FF2B5EF4-FFF2-40B4-BE49-F238E27FC236}">
                <a16:creationId xmlns:a16="http://schemas.microsoft.com/office/drawing/2014/main" id="{05B3A491-C286-B25D-7C71-2FEDB1340DDE}"/>
              </a:ext>
            </a:extLst>
          </p:cNvPr>
          <p:cNvSpPr txBox="1">
            <a:spLocks/>
          </p:cNvSpPr>
          <p:nvPr/>
        </p:nvSpPr>
        <p:spPr>
          <a:xfrm>
            <a:off x="152400" y="1227591"/>
            <a:ext cx="12192000" cy="1028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65000"/>
                    <a:lumOff val="35000"/>
                  </a:schemeClr>
                </a:solidFill>
                <a:latin typeface="+mn-lt"/>
              </a:rPr>
              <a:t>as proposed by the State Water Resources Control Board in March 2023 </a:t>
            </a:r>
          </a:p>
        </p:txBody>
      </p:sp>
    </p:spTree>
    <p:extLst>
      <p:ext uri="{BB962C8B-B14F-4D97-AF65-F5344CB8AC3E}">
        <p14:creationId xmlns:p14="http://schemas.microsoft.com/office/powerpoint/2010/main" val="4143350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8968B790-3B39-3DDD-07B0-E5F049D837A7}"/>
              </a:ext>
            </a:extLst>
          </p:cNvPr>
          <p:cNvSpPr txBox="1">
            <a:spLocks/>
          </p:cNvSpPr>
          <p:nvPr/>
        </p:nvSpPr>
        <p:spPr>
          <a:xfrm>
            <a:off x="3018970" y="5757868"/>
            <a:ext cx="7638407" cy="3703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 proposed changes since SB 1157 in 2022</a:t>
            </a:r>
          </a:p>
        </p:txBody>
      </p:sp>
      <p:grpSp>
        <p:nvGrpSpPr>
          <p:cNvPr id="10" name="Group 9">
            <a:extLst>
              <a:ext uri="{FF2B5EF4-FFF2-40B4-BE49-F238E27FC236}">
                <a16:creationId xmlns:a16="http://schemas.microsoft.com/office/drawing/2014/main" id="{E63FBC4E-0734-062E-FD3E-4D705BACB4CA}"/>
              </a:ext>
            </a:extLst>
          </p:cNvPr>
          <p:cNvGrpSpPr/>
          <p:nvPr/>
        </p:nvGrpSpPr>
        <p:grpSpPr>
          <a:xfrm>
            <a:off x="307532" y="115196"/>
            <a:ext cx="1252150" cy="1159331"/>
            <a:chOff x="740355" y="4807206"/>
            <a:chExt cx="1331162" cy="1282839"/>
          </a:xfrm>
        </p:grpSpPr>
        <p:pic>
          <p:nvPicPr>
            <p:cNvPr id="11" name="Picture 10" descr="A picture containing text, businesscard, vector graphics&#10;&#10;Description automatically generated">
              <a:extLst>
                <a:ext uri="{FF2B5EF4-FFF2-40B4-BE49-F238E27FC236}">
                  <a16:creationId xmlns:a16="http://schemas.microsoft.com/office/drawing/2014/main" id="{2CF61F46-33C3-11AA-48B4-055848A390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8732" y="4807206"/>
              <a:ext cx="914399" cy="757845"/>
            </a:xfrm>
            <a:prstGeom prst="rect">
              <a:avLst/>
            </a:prstGeom>
          </p:spPr>
        </p:pic>
        <p:sp>
          <p:nvSpPr>
            <p:cNvPr id="12" name="TextBox 11">
              <a:extLst>
                <a:ext uri="{FF2B5EF4-FFF2-40B4-BE49-F238E27FC236}">
                  <a16:creationId xmlns:a16="http://schemas.microsoft.com/office/drawing/2014/main" id="{FCBDBDC0-D812-78AB-1766-A2CCB091B1F1}"/>
                </a:ext>
              </a:extLst>
            </p:cNvPr>
            <p:cNvSpPr txBox="1"/>
            <p:nvPr/>
          </p:nvSpPr>
          <p:spPr>
            <a:xfrm>
              <a:off x="740355" y="5505270"/>
              <a:ext cx="13311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Residential Landscape</a:t>
              </a:r>
            </a:p>
          </p:txBody>
        </p:sp>
      </p:grpSp>
      <p:sp>
        <p:nvSpPr>
          <p:cNvPr id="26" name="Text Placeholder 1">
            <a:extLst>
              <a:ext uri="{FF2B5EF4-FFF2-40B4-BE49-F238E27FC236}">
                <a16:creationId xmlns:a16="http://schemas.microsoft.com/office/drawing/2014/main" id="{9C577A68-B146-25C3-04D5-07FF6B189522}"/>
              </a:ext>
            </a:extLst>
          </p:cNvPr>
          <p:cNvSpPr txBox="1">
            <a:spLocks/>
          </p:cNvSpPr>
          <p:nvPr/>
        </p:nvSpPr>
        <p:spPr>
          <a:xfrm>
            <a:off x="2590801" y="534000"/>
            <a:ext cx="9392433" cy="5321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accent1">
                    <a:lumMod val="50000"/>
                  </a:schemeClr>
                </a:solidFill>
                <a:latin typeface="Arial Black" panose="020B0A040201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Calculating Residential Outdoor Budget</a:t>
            </a:r>
          </a:p>
        </p:txBody>
      </p:sp>
      <p:grpSp>
        <p:nvGrpSpPr>
          <p:cNvPr id="46" name="Group 45">
            <a:extLst>
              <a:ext uri="{FF2B5EF4-FFF2-40B4-BE49-F238E27FC236}">
                <a16:creationId xmlns:a16="http://schemas.microsoft.com/office/drawing/2014/main" id="{E2627AF7-DBB9-2151-989E-217B3032AF4F}"/>
              </a:ext>
            </a:extLst>
          </p:cNvPr>
          <p:cNvGrpSpPr/>
          <p:nvPr/>
        </p:nvGrpSpPr>
        <p:grpSpPr>
          <a:xfrm>
            <a:off x="114301" y="2189518"/>
            <a:ext cx="11815458" cy="2083032"/>
            <a:chOff x="114301" y="2189518"/>
            <a:chExt cx="11815458" cy="2083032"/>
          </a:xfrm>
        </p:grpSpPr>
        <p:sp>
          <p:nvSpPr>
            <p:cNvPr id="14" name="TextBox 13">
              <a:extLst>
                <a:ext uri="{FF2B5EF4-FFF2-40B4-BE49-F238E27FC236}">
                  <a16:creationId xmlns:a16="http://schemas.microsoft.com/office/drawing/2014/main" id="{C5393901-B3F4-6B52-628F-DC2F798583DF}"/>
                </a:ext>
              </a:extLst>
            </p:cNvPr>
            <p:cNvSpPr txBox="1"/>
            <p:nvPr/>
          </p:nvSpPr>
          <p:spPr>
            <a:xfrm>
              <a:off x="114301" y="3333831"/>
              <a:ext cx="2476500" cy="861774"/>
            </a:xfrm>
            <a:prstGeom prst="rect">
              <a:avLst/>
            </a:prstGeom>
            <a:noFill/>
          </p:spPr>
          <p:txBody>
            <a:bodyPr wrap="square" rtlCol="0">
              <a:spAutoFit/>
            </a:bodyPr>
            <a:lstStyle/>
            <a:p>
              <a:pPr algn="ctr"/>
              <a:r>
                <a:rPr lang="en-US" dirty="0"/>
                <a:t>Residential Outdoor Standard</a:t>
              </a:r>
            </a:p>
            <a:p>
              <a:pPr algn="ctr"/>
              <a:r>
                <a:rPr lang="en-US" sz="1400" dirty="0"/>
                <a:t>Landscape Efficiency Factor</a:t>
              </a:r>
            </a:p>
          </p:txBody>
        </p:sp>
        <p:sp>
          <p:nvSpPr>
            <p:cNvPr id="20" name="TextBox 19">
              <a:extLst>
                <a:ext uri="{FF2B5EF4-FFF2-40B4-BE49-F238E27FC236}">
                  <a16:creationId xmlns:a16="http://schemas.microsoft.com/office/drawing/2014/main" id="{2C6A1DC5-DFA1-9955-8C14-4A49228CA58C}"/>
                </a:ext>
              </a:extLst>
            </p:cNvPr>
            <p:cNvSpPr txBox="1"/>
            <p:nvPr/>
          </p:nvSpPr>
          <p:spPr>
            <a:xfrm>
              <a:off x="5588980" y="3364609"/>
              <a:ext cx="1808392" cy="800219"/>
            </a:xfrm>
            <a:prstGeom prst="rect">
              <a:avLst/>
            </a:prstGeom>
            <a:noFill/>
          </p:spPr>
          <p:txBody>
            <a:bodyPr wrap="square" rtlCol="0">
              <a:spAutoFit/>
            </a:bodyPr>
            <a:lstStyle/>
            <a:p>
              <a:pPr algn="ctr"/>
              <a:r>
                <a:rPr lang="en-US" dirty="0"/>
                <a:t>Landscape Area</a:t>
              </a:r>
            </a:p>
            <a:p>
              <a:pPr algn="ctr"/>
              <a:r>
                <a:rPr lang="en-US" sz="1400" dirty="0"/>
                <a:t>Sq. Ft. of Irrigable + Irrigated Area</a:t>
              </a:r>
            </a:p>
          </p:txBody>
        </p:sp>
        <p:sp>
          <p:nvSpPr>
            <p:cNvPr id="21" name="TextBox 20">
              <a:extLst>
                <a:ext uri="{FF2B5EF4-FFF2-40B4-BE49-F238E27FC236}">
                  <a16:creationId xmlns:a16="http://schemas.microsoft.com/office/drawing/2014/main" id="{C6212B13-2EFF-A299-B986-B1E4AC97E50D}"/>
                </a:ext>
              </a:extLst>
            </p:cNvPr>
            <p:cNvSpPr txBox="1"/>
            <p:nvPr/>
          </p:nvSpPr>
          <p:spPr>
            <a:xfrm>
              <a:off x="3307970" y="3256887"/>
              <a:ext cx="1563840" cy="1015663"/>
            </a:xfrm>
            <a:prstGeom prst="rect">
              <a:avLst/>
            </a:prstGeom>
            <a:noFill/>
          </p:spPr>
          <p:txBody>
            <a:bodyPr wrap="square" rtlCol="0">
              <a:spAutoFit/>
            </a:bodyPr>
            <a:lstStyle/>
            <a:p>
              <a:pPr algn="ctr"/>
              <a:r>
                <a:rPr lang="en-US" dirty="0"/>
                <a:t>Net </a:t>
              </a:r>
              <a:r>
                <a:rPr lang="en-US" dirty="0" err="1"/>
                <a:t>Eto</a:t>
              </a:r>
              <a:endParaRPr lang="en-US" dirty="0"/>
            </a:p>
            <a:p>
              <a:pPr algn="ctr"/>
              <a:r>
                <a:rPr lang="en-US" sz="1400" dirty="0"/>
                <a:t>Reference </a:t>
              </a:r>
              <a:r>
                <a:rPr lang="en-US" sz="1400" dirty="0" err="1"/>
                <a:t>Eto</a:t>
              </a:r>
              <a:r>
                <a:rPr lang="en-US" sz="1400" dirty="0"/>
                <a:t>-Effective annual precipitation</a:t>
              </a:r>
            </a:p>
          </p:txBody>
        </p:sp>
        <p:sp>
          <p:nvSpPr>
            <p:cNvPr id="22" name="TextBox 21">
              <a:extLst>
                <a:ext uri="{FF2B5EF4-FFF2-40B4-BE49-F238E27FC236}">
                  <a16:creationId xmlns:a16="http://schemas.microsoft.com/office/drawing/2014/main" id="{FC424690-A792-D9C5-9268-3E927A46086A}"/>
                </a:ext>
              </a:extLst>
            </p:cNvPr>
            <p:cNvSpPr txBox="1"/>
            <p:nvPr/>
          </p:nvSpPr>
          <p:spPr>
            <a:xfrm>
              <a:off x="8114542" y="3303053"/>
              <a:ext cx="1503059" cy="923330"/>
            </a:xfrm>
            <a:prstGeom prst="rect">
              <a:avLst/>
            </a:prstGeom>
            <a:noFill/>
          </p:spPr>
          <p:txBody>
            <a:bodyPr wrap="square" rtlCol="0">
              <a:spAutoFit/>
            </a:bodyPr>
            <a:lstStyle/>
            <a:p>
              <a:pPr algn="ctr"/>
              <a:r>
                <a:rPr lang="en-US" dirty="0"/>
                <a:t>0.62</a:t>
              </a:r>
            </a:p>
            <a:p>
              <a:pPr algn="ctr"/>
              <a:r>
                <a:rPr lang="en-US" dirty="0"/>
                <a:t>Conversion Factor</a:t>
              </a:r>
            </a:p>
          </p:txBody>
        </p:sp>
        <p:sp>
          <p:nvSpPr>
            <p:cNvPr id="23" name="TextBox 22">
              <a:extLst>
                <a:ext uri="{FF2B5EF4-FFF2-40B4-BE49-F238E27FC236}">
                  <a16:creationId xmlns:a16="http://schemas.microsoft.com/office/drawing/2014/main" id="{64BE88D6-78C5-9951-B5EE-9DAFD24D76CE}"/>
                </a:ext>
              </a:extLst>
            </p:cNvPr>
            <p:cNvSpPr txBox="1"/>
            <p:nvPr/>
          </p:nvSpPr>
          <p:spPr>
            <a:xfrm>
              <a:off x="10426700" y="3303053"/>
              <a:ext cx="1503059" cy="923330"/>
            </a:xfrm>
            <a:prstGeom prst="rect">
              <a:avLst/>
            </a:prstGeom>
            <a:noFill/>
          </p:spPr>
          <p:txBody>
            <a:bodyPr wrap="square" rtlCol="0">
              <a:spAutoFit/>
            </a:bodyPr>
            <a:lstStyle/>
            <a:p>
              <a:pPr algn="ctr"/>
              <a:r>
                <a:rPr lang="en-US" dirty="0"/>
                <a:t>Residential Outdoor Budget</a:t>
              </a:r>
            </a:p>
          </p:txBody>
        </p:sp>
        <p:sp>
          <p:nvSpPr>
            <p:cNvPr id="27" name="Cross 26">
              <a:extLst>
                <a:ext uri="{FF2B5EF4-FFF2-40B4-BE49-F238E27FC236}">
                  <a16:creationId xmlns:a16="http://schemas.microsoft.com/office/drawing/2014/main" id="{DAA6F20F-8A8D-8BFB-CF3D-5B86474133CA}"/>
                </a:ext>
              </a:extLst>
            </p:cNvPr>
            <p:cNvSpPr/>
            <p:nvPr/>
          </p:nvSpPr>
          <p:spPr>
            <a:xfrm rot="2625676">
              <a:off x="2763609" y="3574218"/>
              <a:ext cx="371552" cy="381000"/>
            </a:xfrm>
            <a:prstGeom prst="plus">
              <a:avLst>
                <a:gd name="adj" fmla="val 420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a:extLst>
                <a:ext uri="{FF2B5EF4-FFF2-40B4-BE49-F238E27FC236}">
                  <a16:creationId xmlns:a16="http://schemas.microsoft.com/office/drawing/2014/main" id="{92AB8468-1084-FF1E-92A3-A8232D386776}"/>
                </a:ext>
              </a:extLst>
            </p:cNvPr>
            <p:cNvSpPr/>
            <p:nvPr/>
          </p:nvSpPr>
          <p:spPr>
            <a:xfrm rot="2625676">
              <a:off x="5044619" y="3574218"/>
              <a:ext cx="371552" cy="381000"/>
            </a:xfrm>
            <a:prstGeom prst="plus">
              <a:avLst>
                <a:gd name="adj" fmla="val 420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ross 28">
              <a:extLst>
                <a:ext uri="{FF2B5EF4-FFF2-40B4-BE49-F238E27FC236}">
                  <a16:creationId xmlns:a16="http://schemas.microsoft.com/office/drawing/2014/main" id="{F80D4E42-9D73-FACC-425F-2714C5E022DE}"/>
                </a:ext>
              </a:extLst>
            </p:cNvPr>
            <p:cNvSpPr/>
            <p:nvPr/>
          </p:nvSpPr>
          <p:spPr>
            <a:xfrm rot="2625676">
              <a:off x="7570181" y="3574218"/>
              <a:ext cx="371552" cy="381000"/>
            </a:xfrm>
            <a:prstGeom prst="plus">
              <a:avLst>
                <a:gd name="adj" fmla="val 420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quals 29">
              <a:extLst>
                <a:ext uri="{FF2B5EF4-FFF2-40B4-BE49-F238E27FC236}">
                  <a16:creationId xmlns:a16="http://schemas.microsoft.com/office/drawing/2014/main" id="{6AE47708-717B-E1C6-084F-7DCD0F404FA0}"/>
                </a:ext>
              </a:extLst>
            </p:cNvPr>
            <p:cNvSpPr/>
            <p:nvPr/>
          </p:nvSpPr>
          <p:spPr>
            <a:xfrm>
              <a:off x="9790409" y="3664079"/>
              <a:ext cx="463484" cy="20127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6" name="Graphic 35" descr="Watering pot with solid fill">
              <a:extLst>
                <a:ext uri="{FF2B5EF4-FFF2-40B4-BE49-F238E27FC236}">
                  <a16:creationId xmlns:a16="http://schemas.microsoft.com/office/drawing/2014/main" id="{57D24EC1-1719-2337-2072-B91FFD5A54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5351" y="2209094"/>
              <a:ext cx="914400" cy="914400"/>
            </a:xfrm>
            <a:prstGeom prst="rect">
              <a:avLst/>
            </a:prstGeom>
          </p:spPr>
        </p:pic>
        <p:pic>
          <p:nvPicPr>
            <p:cNvPr id="38" name="Graphic 37" descr="Water with solid fill">
              <a:extLst>
                <a:ext uri="{FF2B5EF4-FFF2-40B4-BE49-F238E27FC236}">
                  <a16:creationId xmlns:a16="http://schemas.microsoft.com/office/drawing/2014/main" id="{741C1314-4B27-A24A-2D9E-43314C567D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32690" y="2209094"/>
              <a:ext cx="914400" cy="914400"/>
            </a:xfrm>
            <a:prstGeom prst="rect">
              <a:avLst/>
            </a:prstGeom>
          </p:spPr>
        </p:pic>
        <p:pic>
          <p:nvPicPr>
            <p:cNvPr id="40" name="Graphic 39" descr="Topography Map with solid fill">
              <a:extLst>
                <a:ext uri="{FF2B5EF4-FFF2-40B4-BE49-F238E27FC236}">
                  <a16:creationId xmlns:a16="http://schemas.microsoft.com/office/drawing/2014/main" id="{3CF69EBD-D4C4-D8F6-08E4-B47631BAEA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50777" y="2209094"/>
              <a:ext cx="914400" cy="914400"/>
            </a:xfrm>
            <a:prstGeom prst="rect">
              <a:avLst/>
            </a:prstGeom>
          </p:spPr>
        </p:pic>
        <p:pic>
          <p:nvPicPr>
            <p:cNvPr id="42" name="Graphic 41" descr="Toggle with solid fill">
              <a:extLst>
                <a:ext uri="{FF2B5EF4-FFF2-40B4-BE49-F238E27FC236}">
                  <a16:creationId xmlns:a16="http://schemas.microsoft.com/office/drawing/2014/main" id="{54B09894-8921-80EE-8653-378B70354D4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22401" y="2209094"/>
              <a:ext cx="914400" cy="914400"/>
            </a:xfrm>
            <a:prstGeom prst="rect">
              <a:avLst/>
            </a:prstGeom>
          </p:spPr>
        </p:pic>
        <p:pic>
          <p:nvPicPr>
            <p:cNvPr id="44" name="Graphic 43" descr="Deciduous tree with solid fill">
              <a:extLst>
                <a:ext uri="{FF2B5EF4-FFF2-40B4-BE49-F238E27FC236}">
                  <a16:creationId xmlns:a16="http://schemas.microsoft.com/office/drawing/2014/main" id="{AA6826E8-47A8-4D81-3F02-1609AE19757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21029" y="2189518"/>
              <a:ext cx="914400" cy="953553"/>
            </a:xfrm>
            <a:prstGeom prst="rect">
              <a:avLst/>
            </a:prstGeom>
          </p:spPr>
        </p:pic>
      </p:grpSp>
    </p:spTree>
    <p:extLst>
      <p:ext uri="{BB962C8B-B14F-4D97-AF65-F5344CB8AC3E}">
        <p14:creationId xmlns:p14="http://schemas.microsoft.com/office/powerpoint/2010/main" val="146135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1">
            <a:extLst>
              <a:ext uri="{FF2B5EF4-FFF2-40B4-BE49-F238E27FC236}">
                <a16:creationId xmlns:a16="http://schemas.microsoft.com/office/drawing/2014/main" id="{E49C053F-264B-1E99-D559-345440AFC221}"/>
              </a:ext>
            </a:extLst>
          </p:cNvPr>
          <p:cNvGraphicFramePr>
            <a:graphicFrameLocks noGrp="1"/>
          </p:cNvGraphicFramePr>
          <p:nvPr>
            <p:extLst>
              <p:ext uri="{D42A27DB-BD31-4B8C-83A1-F6EECF244321}">
                <p14:modId xmlns:p14="http://schemas.microsoft.com/office/powerpoint/2010/main" val="243240540"/>
              </p:ext>
            </p:extLst>
          </p:nvPr>
        </p:nvGraphicFramePr>
        <p:xfrm>
          <a:off x="2108202" y="1566274"/>
          <a:ext cx="6740024" cy="2286000"/>
        </p:xfrm>
        <a:graphic>
          <a:graphicData uri="http://schemas.openxmlformats.org/drawingml/2006/table">
            <a:tbl>
              <a:tblPr firstRow="1" bandRow="1">
                <a:tableStyleId>{5C22544A-7EE6-4342-B048-85BDC9FD1C3A}</a:tableStyleId>
              </a:tblPr>
              <a:tblGrid>
                <a:gridCol w="3549648">
                  <a:extLst>
                    <a:ext uri="{9D8B030D-6E8A-4147-A177-3AD203B41FA5}">
                      <a16:colId xmlns:a16="http://schemas.microsoft.com/office/drawing/2014/main" val="4013139144"/>
                    </a:ext>
                  </a:extLst>
                </a:gridCol>
                <a:gridCol w="1543051">
                  <a:extLst>
                    <a:ext uri="{9D8B030D-6E8A-4147-A177-3AD203B41FA5}">
                      <a16:colId xmlns:a16="http://schemas.microsoft.com/office/drawing/2014/main" val="4174300044"/>
                    </a:ext>
                  </a:extLst>
                </a:gridCol>
                <a:gridCol w="1647325">
                  <a:extLst>
                    <a:ext uri="{9D8B030D-6E8A-4147-A177-3AD203B41FA5}">
                      <a16:colId xmlns:a16="http://schemas.microsoft.com/office/drawing/2014/main" val="70810895"/>
                    </a:ext>
                  </a:extLst>
                </a:gridCol>
              </a:tblGrid>
              <a:tr h="370840">
                <a:tc>
                  <a:txBody>
                    <a:bodyPr/>
                    <a:lstStyle/>
                    <a:p>
                      <a:r>
                        <a:rPr lang="en-US" sz="2400" b="1" dirty="0"/>
                        <a:t>Year</a:t>
                      </a:r>
                    </a:p>
                  </a:txBody>
                  <a:tcPr/>
                </a:tc>
                <a:tc>
                  <a:txBody>
                    <a:bodyPr/>
                    <a:lstStyle/>
                    <a:p>
                      <a:r>
                        <a:rPr lang="en-US" sz="2400" b="1" dirty="0"/>
                        <a:t>Standard</a:t>
                      </a:r>
                    </a:p>
                  </a:txBody>
                  <a:tcPr/>
                </a:tc>
                <a:tc>
                  <a:txBody>
                    <a:bodyPr/>
                    <a:lstStyle/>
                    <a:p>
                      <a:r>
                        <a:rPr lang="en-US" sz="2400" b="1" dirty="0"/>
                        <a:t>INI Buffer</a:t>
                      </a:r>
                    </a:p>
                  </a:txBody>
                  <a:tcPr/>
                </a:tc>
                <a:extLst>
                  <a:ext uri="{0D108BD9-81ED-4DB2-BD59-A6C34878D82A}">
                    <a16:rowId xmlns:a16="http://schemas.microsoft.com/office/drawing/2014/main" val="3992418981"/>
                  </a:ext>
                </a:extLst>
              </a:tr>
              <a:tr h="370840">
                <a:tc>
                  <a:txBody>
                    <a:bodyPr/>
                    <a:lstStyle/>
                    <a:p>
                      <a:r>
                        <a:rPr lang="en-US" sz="2400" b="1" dirty="0"/>
                        <a:t>2020</a:t>
                      </a:r>
                    </a:p>
                  </a:txBody>
                  <a:tcPr/>
                </a:tc>
                <a:tc>
                  <a:txBody>
                    <a:bodyPr/>
                    <a:lstStyle/>
                    <a:p>
                      <a:r>
                        <a:rPr lang="en-US" sz="2400" b="1" dirty="0"/>
                        <a:t>0.80</a:t>
                      </a:r>
                    </a:p>
                  </a:txBody>
                  <a:tcPr/>
                </a:tc>
                <a:tc>
                  <a:txBody>
                    <a:bodyPr/>
                    <a:lstStyle/>
                    <a:p>
                      <a:r>
                        <a:rPr lang="en-US" sz="2400" b="1" dirty="0"/>
                        <a:t>Up to 20%</a:t>
                      </a:r>
                    </a:p>
                  </a:txBody>
                  <a:tcPr/>
                </a:tc>
                <a:extLst>
                  <a:ext uri="{0D108BD9-81ED-4DB2-BD59-A6C34878D82A}">
                    <a16:rowId xmlns:a16="http://schemas.microsoft.com/office/drawing/2014/main" val="3923366261"/>
                  </a:ext>
                </a:extLst>
              </a:tr>
              <a:tr h="370840">
                <a:tc>
                  <a:txBody>
                    <a:bodyPr/>
                    <a:lstStyle/>
                    <a:p>
                      <a:r>
                        <a:rPr lang="en-US" sz="2400" b="1" dirty="0"/>
                        <a:t>2030</a:t>
                      </a:r>
                    </a:p>
                  </a:txBody>
                  <a:tcPr/>
                </a:tc>
                <a:tc>
                  <a:txBody>
                    <a:bodyPr/>
                    <a:lstStyle/>
                    <a:p>
                      <a:r>
                        <a:rPr lang="en-US" sz="2400" b="1" dirty="0"/>
                        <a:t>0.63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Up to 20%</a:t>
                      </a:r>
                    </a:p>
                  </a:txBody>
                  <a:tcPr/>
                </a:tc>
                <a:extLst>
                  <a:ext uri="{0D108BD9-81ED-4DB2-BD59-A6C34878D82A}">
                    <a16:rowId xmlns:a16="http://schemas.microsoft.com/office/drawing/2014/main" val="2398202844"/>
                  </a:ext>
                </a:extLst>
              </a:tr>
              <a:tr h="370840">
                <a:tc>
                  <a:txBody>
                    <a:bodyPr/>
                    <a:lstStyle/>
                    <a:p>
                      <a:r>
                        <a:rPr lang="en-US" sz="2400" b="1" dirty="0"/>
                        <a:t>2035</a:t>
                      </a:r>
                    </a:p>
                  </a:txBody>
                  <a:tcPr/>
                </a:tc>
                <a:tc>
                  <a:txBody>
                    <a:bodyPr/>
                    <a:lstStyle/>
                    <a:p>
                      <a:r>
                        <a:rPr lang="en-US" sz="2400" b="1" dirty="0"/>
                        <a:t>0.55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Up to 20%</a:t>
                      </a:r>
                    </a:p>
                  </a:txBody>
                  <a:tcPr/>
                </a:tc>
                <a:extLst>
                  <a:ext uri="{0D108BD9-81ED-4DB2-BD59-A6C34878D82A}">
                    <a16:rowId xmlns:a16="http://schemas.microsoft.com/office/drawing/2014/main" val="545414756"/>
                  </a:ext>
                </a:extLst>
              </a:tr>
              <a:tr h="370840">
                <a:tc>
                  <a:txBody>
                    <a:bodyPr/>
                    <a:lstStyle/>
                    <a:p>
                      <a:r>
                        <a:rPr lang="en-US" sz="2400" b="1" dirty="0"/>
                        <a:t>Special Landscape Areas</a:t>
                      </a:r>
                    </a:p>
                  </a:txBody>
                  <a:tcPr/>
                </a:tc>
                <a:tc>
                  <a:txBody>
                    <a:bodyPr/>
                    <a:lstStyle/>
                    <a:p>
                      <a:r>
                        <a:rPr lang="en-US" sz="2400" b="1" dirty="0"/>
                        <a:t>1.00</a:t>
                      </a:r>
                    </a:p>
                  </a:txBody>
                  <a:tcPr/>
                </a:tc>
                <a:tc>
                  <a:txBody>
                    <a:bodyPr/>
                    <a:lstStyle/>
                    <a:p>
                      <a:r>
                        <a:rPr lang="en-US" sz="2400" b="1" dirty="0"/>
                        <a:t>NA</a:t>
                      </a:r>
                    </a:p>
                  </a:txBody>
                  <a:tcPr/>
                </a:tc>
                <a:extLst>
                  <a:ext uri="{0D108BD9-81ED-4DB2-BD59-A6C34878D82A}">
                    <a16:rowId xmlns:a16="http://schemas.microsoft.com/office/drawing/2014/main" val="3698484598"/>
                  </a:ext>
                </a:extLst>
              </a:tr>
            </a:tbl>
          </a:graphicData>
        </a:graphic>
      </p:graphicFrame>
      <p:sp>
        <p:nvSpPr>
          <p:cNvPr id="2" name="Text Placeholder 1">
            <a:extLst>
              <a:ext uri="{FF2B5EF4-FFF2-40B4-BE49-F238E27FC236}">
                <a16:creationId xmlns:a16="http://schemas.microsoft.com/office/drawing/2014/main" id="{45229D70-9180-22DE-A2AF-30AD9F53B40F}"/>
              </a:ext>
            </a:extLst>
          </p:cNvPr>
          <p:cNvSpPr>
            <a:spLocks noGrp="1"/>
          </p:cNvSpPr>
          <p:nvPr>
            <p:ph type="subTitle" idx="1"/>
          </p:nvPr>
        </p:nvSpPr>
        <p:spPr>
          <a:xfrm>
            <a:off x="1376365" y="172404"/>
            <a:ext cx="9144000" cy="916363"/>
          </a:xfrm>
        </p:spPr>
        <p:txBody>
          <a:bodyPr>
            <a:normAutofit/>
          </a:bodyPr>
          <a:lstStyle/>
          <a:p>
            <a:r>
              <a:rPr lang="en-US" dirty="0"/>
              <a:t>Residential Outdoor Budget</a:t>
            </a:r>
          </a:p>
        </p:txBody>
      </p:sp>
      <p:grpSp>
        <p:nvGrpSpPr>
          <p:cNvPr id="7" name="Group 6">
            <a:extLst>
              <a:ext uri="{FF2B5EF4-FFF2-40B4-BE49-F238E27FC236}">
                <a16:creationId xmlns:a16="http://schemas.microsoft.com/office/drawing/2014/main" id="{B9AB63CB-9A00-10AD-BF50-A5FBDEDEB75C}"/>
              </a:ext>
            </a:extLst>
          </p:cNvPr>
          <p:cNvGrpSpPr/>
          <p:nvPr/>
        </p:nvGrpSpPr>
        <p:grpSpPr>
          <a:xfrm>
            <a:off x="389579" y="326202"/>
            <a:ext cx="1113456" cy="1177487"/>
            <a:chOff x="1515842" y="1906237"/>
            <a:chExt cx="1183716" cy="1302929"/>
          </a:xfrm>
        </p:grpSpPr>
        <p:pic>
          <p:nvPicPr>
            <p:cNvPr id="8" name="Picture 7">
              <a:extLst>
                <a:ext uri="{FF2B5EF4-FFF2-40B4-BE49-F238E27FC236}">
                  <a16:creationId xmlns:a16="http://schemas.microsoft.com/office/drawing/2014/main" id="{22A46253-0C41-6CD7-ECF0-BA9A560CEB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0500" y="1906237"/>
              <a:ext cx="914400" cy="1024156"/>
            </a:xfrm>
            <a:prstGeom prst="rect">
              <a:avLst/>
            </a:prstGeom>
          </p:spPr>
        </p:pic>
        <p:sp>
          <p:nvSpPr>
            <p:cNvPr id="9" name="TextBox 8">
              <a:extLst>
                <a:ext uri="{FF2B5EF4-FFF2-40B4-BE49-F238E27FC236}">
                  <a16:creationId xmlns:a16="http://schemas.microsoft.com/office/drawing/2014/main" id="{F0A939D9-4C61-F8BB-EE71-D34D9D142431}"/>
                </a:ext>
              </a:extLst>
            </p:cNvPr>
            <p:cNvSpPr txBox="1"/>
            <p:nvPr/>
          </p:nvSpPr>
          <p:spPr>
            <a:xfrm>
              <a:off x="1515842" y="2870612"/>
              <a:ext cx="11837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Outdoor</a:t>
              </a:r>
            </a:p>
          </p:txBody>
        </p:sp>
      </p:grpSp>
      <p:sp>
        <p:nvSpPr>
          <p:cNvPr id="48" name="Text Placeholder 17">
            <a:extLst>
              <a:ext uri="{FF2B5EF4-FFF2-40B4-BE49-F238E27FC236}">
                <a16:creationId xmlns:a16="http://schemas.microsoft.com/office/drawing/2014/main" id="{935B43E6-2646-2303-CE2C-97696DAD3A51}"/>
              </a:ext>
            </a:extLst>
          </p:cNvPr>
          <p:cNvSpPr txBox="1">
            <a:spLocks/>
          </p:cNvSpPr>
          <p:nvPr/>
        </p:nvSpPr>
        <p:spPr>
          <a:xfrm>
            <a:off x="2480876" y="531388"/>
            <a:ext cx="9711124" cy="3703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 name="TextBox 2">
            <a:extLst>
              <a:ext uri="{FF2B5EF4-FFF2-40B4-BE49-F238E27FC236}">
                <a16:creationId xmlns:a16="http://schemas.microsoft.com/office/drawing/2014/main" id="{EBEEFFDB-7593-FC03-C79D-C00A3B5A1935}"/>
              </a:ext>
            </a:extLst>
          </p:cNvPr>
          <p:cNvSpPr txBox="1"/>
          <p:nvPr/>
        </p:nvSpPr>
        <p:spPr>
          <a:xfrm>
            <a:off x="9465597" y="2172047"/>
            <a:ext cx="2109536" cy="1200329"/>
          </a:xfrm>
          <a:prstGeom prst="rect">
            <a:avLst/>
          </a:prstGeom>
          <a:solidFill>
            <a:schemeClr val="bg1"/>
          </a:solidFill>
          <a:ln w="19050">
            <a:solidFill>
              <a:schemeClr val="accent1"/>
            </a:solidFill>
          </a:ln>
        </p:spPr>
        <p:txBody>
          <a:bodyPr wrap="square" rtlCol="0">
            <a:spAutoFit/>
          </a:bodyPr>
          <a:lstStyle/>
          <a:p>
            <a:pPr algn="ctr"/>
            <a:r>
              <a:rPr lang="en-US" b="1" dirty="0">
                <a:solidFill>
                  <a:schemeClr val="accent1"/>
                </a:solidFill>
              </a:rPr>
              <a:t>Water suppliers would need to demonstrate need for INI Buffer</a:t>
            </a:r>
          </a:p>
        </p:txBody>
      </p:sp>
      <p:pic>
        <p:nvPicPr>
          <p:cNvPr id="4" name="Picture 3">
            <a:extLst>
              <a:ext uri="{FF2B5EF4-FFF2-40B4-BE49-F238E27FC236}">
                <a16:creationId xmlns:a16="http://schemas.microsoft.com/office/drawing/2014/main" id="{DD210979-A386-F931-66B6-1AF2EA0067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226" y="1730354"/>
            <a:ext cx="1452159" cy="1361064"/>
          </a:xfrm>
          <a:prstGeom prst="rect">
            <a:avLst/>
          </a:prstGeom>
        </p:spPr>
      </p:pic>
      <p:sp>
        <p:nvSpPr>
          <p:cNvPr id="6" name="Rectangle 5">
            <a:extLst>
              <a:ext uri="{FF2B5EF4-FFF2-40B4-BE49-F238E27FC236}">
                <a16:creationId xmlns:a16="http://schemas.microsoft.com/office/drawing/2014/main" id="{F628E22E-722E-2D52-EE17-63EBE869915C}"/>
              </a:ext>
            </a:extLst>
          </p:cNvPr>
          <p:cNvSpPr/>
          <p:nvPr/>
        </p:nvSpPr>
        <p:spPr>
          <a:xfrm>
            <a:off x="2108202" y="3007527"/>
            <a:ext cx="6740024" cy="3648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1">
            <a:extLst>
              <a:ext uri="{FF2B5EF4-FFF2-40B4-BE49-F238E27FC236}">
                <a16:creationId xmlns:a16="http://schemas.microsoft.com/office/drawing/2014/main" id="{56AE26CB-053D-C680-2716-BC7788A413F4}"/>
              </a:ext>
            </a:extLst>
          </p:cNvPr>
          <p:cNvGraphicFramePr>
            <a:graphicFrameLocks noGrp="1"/>
          </p:cNvGraphicFramePr>
          <p:nvPr>
            <p:extLst>
              <p:ext uri="{D42A27DB-BD31-4B8C-83A1-F6EECF244321}">
                <p14:modId xmlns:p14="http://schemas.microsoft.com/office/powerpoint/2010/main" val="3625610748"/>
              </p:ext>
            </p:extLst>
          </p:nvPr>
        </p:nvGraphicFramePr>
        <p:xfrm>
          <a:off x="2136278" y="4683396"/>
          <a:ext cx="6711948" cy="914400"/>
        </p:xfrm>
        <a:graphic>
          <a:graphicData uri="http://schemas.openxmlformats.org/drawingml/2006/table">
            <a:tbl>
              <a:tblPr firstRow="1" bandRow="1">
                <a:tableStyleId>{5C22544A-7EE6-4342-B048-85BDC9FD1C3A}</a:tableStyleId>
              </a:tblPr>
              <a:tblGrid>
                <a:gridCol w="3625848">
                  <a:extLst>
                    <a:ext uri="{9D8B030D-6E8A-4147-A177-3AD203B41FA5}">
                      <a16:colId xmlns:a16="http://schemas.microsoft.com/office/drawing/2014/main" val="4013139144"/>
                    </a:ext>
                  </a:extLst>
                </a:gridCol>
                <a:gridCol w="1352550">
                  <a:extLst>
                    <a:ext uri="{9D8B030D-6E8A-4147-A177-3AD203B41FA5}">
                      <a16:colId xmlns:a16="http://schemas.microsoft.com/office/drawing/2014/main" val="4174300044"/>
                    </a:ext>
                  </a:extLst>
                </a:gridCol>
                <a:gridCol w="1733550">
                  <a:extLst>
                    <a:ext uri="{9D8B030D-6E8A-4147-A177-3AD203B41FA5}">
                      <a16:colId xmlns:a16="http://schemas.microsoft.com/office/drawing/2014/main" val="70810895"/>
                    </a:ext>
                  </a:extLst>
                </a:gridCol>
              </a:tblGrid>
              <a:tr h="370840">
                <a:tc>
                  <a:txBody>
                    <a:bodyPr/>
                    <a:lstStyle/>
                    <a:p>
                      <a:r>
                        <a:rPr lang="en-US" sz="2400" b="1" dirty="0"/>
                        <a:t>Year</a:t>
                      </a:r>
                    </a:p>
                  </a:txBody>
                  <a:tcPr/>
                </a:tc>
                <a:tc>
                  <a:txBody>
                    <a:bodyPr/>
                    <a:lstStyle/>
                    <a:p>
                      <a:r>
                        <a:rPr lang="en-US" sz="2400" b="1" dirty="0"/>
                        <a:t>Standard</a:t>
                      </a:r>
                    </a:p>
                  </a:txBody>
                  <a:tcPr/>
                </a:tc>
                <a:tc>
                  <a:txBody>
                    <a:bodyPr/>
                    <a:lstStyle/>
                    <a:p>
                      <a:r>
                        <a:rPr lang="en-US" sz="2400" b="1" dirty="0"/>
                        <a:t>INI Buffer</a:t>
                      </a:r>
                    </a:p>
                  </a:txBody>
                  <a:tcPr/>
                </a:tc>
                <a:extLst>
                  <a:ext uri="{0D108BD9-81ED-4DB2-BD59-A6C34878D82A}">
                    <a16:rowId xmlns:a16="http://schemas.microsoft.com/office/drawing/2014/main" val="3992418981"/>
                  </a:ext>
                </a:extLst>
              </a:tr>
              <a:tr h="370840">
                <a:tc>
                  <a:txBody>
                    <a:bodyPr/>
                    <a:lstStyle/>
                    <a:p>
                      <a:r>
                        <a:rPr lang="en-US" sz="2400" b="1" dirty="0"/>
                        <a:t>Any</a:t>
                      </a:r>
                    </a:p>
                  </a:txBody>
                  <a:tcPr/>
                </a:tc>
                <a:tc>
                  <a:txBody>
                    <a:bodyPr/>
                    <a:lstStyle/>
                    <a:p>
                      <a:r>
                        <a:rPr lang="en-US" sz="2400" b="1" dirty="0"/>
                        <a:t>0.55</a:t>
                      </a:r>
                    </a:p>
                  </a:txBody>
                  <a:tcPr/>
                </a:tc>
                <a:tc>
                  <a:txBody>
                    <a:bodyPr/>
                    <a:lstStyle/>
                    <a:p>
                      <a:r>
                        <a:rPr lang="en-US" sz="2400" b="1" dirty="0"/>
                        <a:t>NA</a:t>
                      </a:r>
                    </a:p>
                  </a:txBody>
                  <a:tcPr/>
                </a:tc>
                <a:extLst>
                  <a:ext uri="{0D108BD9-81ED-4DB2-BD59-A6C34878D82A}">
                    <a16:rowId xmlns:a16="http://schemas.microsoft.com/office/drawing/2014/main" val="3923366261"/>
                  </a:ext>
                </a:extLst>
              </a:tr>
            </a:tbl>
          </a:graphicData>
        </a:graphic>
      </p:graphicFrame>
      <p:sp>
        <p:nvSpPr>
          <p:cNvPr id="17" name="TextBox 16">
            <a:extLst>
              <a:ext uri="{FF2B5EF4-FFF2-40B4-BE49-F238E27FC236}">
                <a16:creationId xmlns:a16="http://schemas.microsoft.com/office/drawing/2014/main" id="{5E12CD82-4983-09D4-9F25-942B7DE59B06}"/>
              </a:ext>
            </a:extLst>
          </p:cNvPr>
          <p:cNvSpPr txBox="1"/>
          <p:nvPr/>
        </p:nvSpPr>
        <p:spPr>
          <a:xfrm>
            <a:off x="2108202" y="4107015"/>
            <a:ext cx="6740024" cy="461665"/>
          </a:xfrm>
          <a:prstGeom prst="rect">
            <a:avLst/>
          </a:prstGeom>
          <a:noFill/>
        </p:spPr>
        <p:txBody>
          <a:bodyPr wrap="square" rtlCol="0">
            <a:spAutoFit/>
          </a:bodyPr>
          <a:lstStyle/>
          <a:p>
            <a:r>
              <a:rPr lang="en-US" sz="2400" b="1" dirty="0">
                <a:solidFill>
                  <a:schemeClr val="tx1">
                    <a:lumMod val="65000"/>
                    <a:lumOff val="35000"/>
                  </a:schemeClr>
                </a:solidFill>
              </a:rPr>
              <a:t>Landscapes associated with new construction</a:t>
            </a:r>
            <a:endParaRPr lang="en-US" b="1" dirty="0">
              <a:solidFill>
                <a:schemeClr val="tx1">
                  <a:lumMod val="65000"/>
                  <a:lumOff val="35000"/>
                </a:schemeClr>
              </a:solidFill>
            </a:endParaRPr>
          </a:p>
        </p:txBody>
      </p:sp>
      <p:sp>
        <p:nvSpPr>
          <p:cNvPr id="18" name="TextBox 17">
            <a:extLst>
              <a:ext uri="{FF2B5EF4-FFF2-40B4-BE49-F238E27FC236}">
                <a16:creationId xmlns:a16="http://schemas.microsoft.com/office/drawing/2014/main" id="{431F3E5D-8B55-D6B8-6187-70366E2EB8D6}"/>
              </a:ext>
            </a:extLst>
          </p:cNvPr>
          <p:cNvSpPr txBox="1"/>
          <p:nvPr/>
        </p:nvSpPr>
        <p:spPr>
          <a:xfrm>
            <a:off x="2108202" y="997605"/>
            <a:ext cx="3368775" cy="461665"/>
          </a:xfrm>
          <a:prstGeom prst="rect">
            <a:avLst/>
          </a:prstGeom>
          <a:noFill/>
        </p:spPr>
        <p:txBody>
          <a:bodyPr wrap="square" rtlCol="0">
            <a:spAutoFit/>
          </a:bodyPr>
          <a:lstStyle/>
          <a:p>
            <a:r>
              <a:rPr lang="en-US" sz="2400" b="1" dirty="0">
                <a:solidFill>
                  <a:schemeClr val="tx1">
                    <a:lumMod val="65000"/>
                    <a:lumOff val="35000"/>
                  </a:schemeClr>
                </a:solidFill>
              </a:rPr>
              <a:t>Existing Landscapes</a:t>
            </a:r>
            <a:endParaRPr lang="en-US" b="1" dirty="0">
              <a:solidFill>
                <a:schemeClr val="tx1">
                  <a:lumMod val="65000"/>
                  <a:lumOff val="35000"/>
                </a:schemeClr>
              </a:solidFill>
            </a:endParaRPr>
          </a:p>
        </p:txBody>
      </p:sp>
      <p:sp>
        <p:nvSpPr>
          <p:cNvPr id="19" name="TextBox 18">
            <a:extLst>
              <a:ext uri="{FF2B5EF4-FFF2-40B4-BE49-F238E27FC236}">
                <a16:creationId xmlns:a16="http://schemas.microsoft.com/office/drawing/2014/main" id="{035ADF9A-2D67-DE47-14F5-ECD3B5E81B5C}"/>
              </a:ext>
            </a:extLst>
          </p:cNvPr>
          <p:cNvSpPr txBox="1"/>
          <p:nvPr/>
        </p:nvSpPr>
        <p:spPr>
          <a:xfrm>
            <a:off x="9465597" y="3506850"/>
            <a:ext cx="2109536" cy="1200329"/>
          </a:xfrm>
          <a:prstGeom prst="rect">
            <a:avLst/>
          </a:prstGeom>
          <a:solidFill>
            <a:schemeClr val="bg1"/>
          </a:solidFill>
          <a:ln w="19050">
            <a:solidFill>
              <a:schemeClr val="accent1"/>
            </a:solidFill>
          </a:ln>
        </p:spPr>
        <p:txBody>
          <a:bodyPr wrap="square" rtlCol="0">
            <a:spAutoFit/>
          </a:bodyPr>
          <a:lstStyle/>
          <a:p>
            <a:pPr algn="ctr"/>
            <a:r>
              <a:rPr lang="en-US" b="1" dirty="0">
                <a:solidFill>
                  <a:schemeClr val="accent1"/>
                </a:solidFill>
              </a:rPr>
              <a:t>Residential SLAs include areas irrigated with recycled water.</a:t>
            </a:r>
          </a:p>
        </p:txBody>
      </p:sp>
    </p:spTree>
    <p:extLst>
      <p:ext uri="{BB962C8B-B14F-4D97-AF65-F5344CB8AC3E}">
        <p14:creationId xmlns:p14="http://schemas.microsoft.com/office/powerpoint/2010/main" val="2237094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6E686-768F-C821-EDC8-F9BDE021FA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2455" y="2073650"/>
            <a:ext cx="11374025" cy="2786075"/>
          </a:xfrm>
          <a:prstGeom prst="rect">
            <a:avLst/>
          </a:prstGeom>
        </p:spPr>
      </p:pic>
      <p:sp>
        <p:nvSpPr>
          <p:cNvPr id="2" name="Text Placeholder 1">
            <a:extLst>
              <a:ext uri="{FF2B5EF4-FFF2-40B4-BE49-F238E27FC236}">
                <a16:creationId xmlns:a16="http://schemas.microsoft.com/office/drawing/2014/main" id="{45229D70-9180-22DE-A2AF-30AD9F53B40F}"/>
              </a:ext>
            </a:extLst>
          </p:cNvPr>
          <p:cNvSpPr>
            <a:spLocks noGrp="1"/>
          </p:cNvSpPr>
          <p:nvPr>
            <p:ph type="subTitle" idx="1"/>
          </p:nvPr>
        </p:nvSpPr>
        <p:spPr>
          <a:xfrm>
            <a:off x="0" y="439951"/>
            <a:ext cx="12192000" cy="811804"/>
          </a:xfrm>
        </p:spPr>
        <p:txBody>
          <a:bodyPr>
            <a:normAutofit/>
          </a:bodyPr>
          <a:lstStyle/>
          <a:p>
            <a:r>
              <a:rPr lang="en-US" sz="2800" dirty="0"/>
              <a:t>Defining Residential Special Landscape Areas</a:t>
            </a:r>
          </a:p>
        </p:txBody>
      </p:sp>
      <p:grpSp>
        <p:nvGrpSpPr>
          <p:cNvPr id="7" name="Group 6">
            <a:extLst>
              <a:ext uri="{FF2B5EF4-FFF2-40B4-BE49-F238E27FC236}">
                <a16:creationId xmlns:a16="http://schemas.microsoft.com/office/drawing/2014/main" id="{B9AB63CB-9A00-10AD-BF50-A5FBDEDEB75C}"/>
              </a:ext>
            </a:extLst>
          </p:cNvPr>
          <p:cNvGrpSpPr/>
          <p:nvPr/>
        </p:nvGrpSpPr>
        <p:grpSpPr>
          <a:xfrm>
            <a:off x="558931" y="326202"/>
            <a:ext cx="1113456" cy="1177487"/>
            <a:chOff x="1515842" y="1906237"/>
            <a:chExt cx="1183716" cy="1302929"/>
          </a:xfrm>
        </p:grpSpPr>
        <p:pic>
          <p:nvPicPr>
            <p:cNvPr id="8" name="Picture 7">
              <a:extLst>
                <a:ext uri="{FF2B5EF4-FFF2-40B4-BE49-F238E27FC236}">
                  <a16:creationId xmlns:a16="http://schemas.microsoft.com/office/drawing/2014/main" id="{22A46253-0C41-6CD7-ECF0-BA9A560CEB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50500" y="1906237"/>
              <a:ext cx="914400" cy="1024156"/>
            </a:xfrm>
            <a:prstGeom prst="rect">
              <a:avLst/>
            </a:prstGeom>
          </p:spPr>
        </p:pic>
        <p:sp>
          <p:nvSpPr>
            <p:cNvPr id="9" name="TextBox 8">
              <a:extLst>
                <a:ext uri="{FF2B5EF4-FFF2-40B4-BE49-F238E27FC236}">
                  <a16:creationId xmlns:a16="http://schemas.microsoft.com/office/drawing/2014/main" id="{F0A939D9-4C61-F8BB-EE71-D34D9D142431}"/>
                </a:ext>
              </a:extLst>
            </p:cNvPr>
            <p:cNvSpPr txBox="1"/>
            <p:nvPr/>
          </p:nvSpPr>
          <p:spPr>
            <a:xfrm>
              <a:off x="1515842" y="2870612"/>
              <a:ext cx="11837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Outdoor</a:t>
              </a:r>
            </a:p>
          </p:txBody>
        </p:sp>
      </p:grpSp>
      <p:grpSp>
        <p:nvGrpSpPr>
          <p:cNvPr id="46" name="Group 45">
            <a:extLst>
              <a:ext uri="{FF2B5EF4-FFF2-40B4-BE49-F238E27FC236}">
                <a16:creationId xmlns:a16="http://schemas.microsoft.com/office/drawing/2014/main" id="{BC91AB30-CA4B-BFCD-50A4-C650EEF08AF4}"/>
              </a:ext>
            </a:extLst>
          </p:cNvPr>
          <p:cNvGrpSpPr/>
          <p:nvPr/>
        </p:nvGrpSpPr>
        <p:grpSpPr>
          <a:xfrm>
            <a:off x="10415407" y="178407"/>
            <a:ext cx="1633298" cy="1473077"/>
            <a:chOff x="3512565" y="1723191"/>
            <a:chExt cx="1633298" cy="1473077"/>
          </a:xfrm>
        </p:grpSpPr>
        <p:sp>
          <p:nvSpPr>
            <p:cNvPr id="23" name="TextBox 22">
              <a:extLst>
                <a:ext uri="{FF2B5EF4-FFF2-40B4-BE49-F238E27FC236}">
                  <a16:creationId xmlns:a16="http://schemas.microsoft.com/office/drawing/2014/main" id="{215BE502-AB77-A2AF-DE7E-79EACEDFF3C3}"/>
                </a:ext>
              </a:extLst>
            </p:cNvPr>
            <p:cNvSpPr txBox="1"/>
            <p:nvPr/>
          </p:nvSpPr>
          <p:spPr>
            <a:xfrm>
              <a:off x="3512565" y="2611493"/>
              <a:ext cx="1633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Special Landscape Areas</a:t>
              </a:r>
            </a:p>
          </p:txBody>
        </p:sp>
        <p:grpSp>
          <p:nvGrpSpPr>
            <p:cNvPr id="45" name="Group 44">
              <a:extLst>
                <a:ext uri="{FF2B5EF4-FFF2-40B4-BE49-F238E27FC236}">
                  <a16:creationId xmlns:a16="http://schemas.microsoft.com/office/drawing/2014/main" id="{97ED637A-B553-F3AB-A2C5-16A6CB50B71E}"/>
                </a:ext>
              </a:extLst>
            </p:cNvPr>
            <p:cNvGrpSpPr/>
            <p:nvPr/>
          </p:nvGrpSpPr>
          <p:grpSpPr>
            <a:xfrm>
              <a:off x="3805084" y="1723191"/>
              <a:ext cx="1066297" cy="1008004"/>
              <a:chOff x="3779520" y="1674549"/>
              <a:chExt cx="1091861" cy="1056646"/>
            </a:xfrm>
          </p:grpSpPr>
          <p:pic>
            <p:nvPicPr>
              <p:cNvPr id="35" name="Graphic 34" descr="Recycle with solid fill">
                <a:extLst>
                  <a:ext uri="{FF2B5EF4-FFF2-40B4-BE49-F238E27FC236}">
                    <a16:creationId xmlns:a16="http://schemas.microsoft.com/office/drawing/2014/main" id="{55EA4C36-AD63-2F7E-5A19-E9C95D788C4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79520" y="1674549"/>
                <a:ext cx="1091861" cy="1056646"/>
              </a:xfrm>
              <a:prstGeom prst="rect">
                <a:avLst/>
              </a:prstGeom>
            </p:spPr>
          </p:pic>
          <p:pic>
            <p:nvPicPr>
              <p:cNvPr id="26" name="Graphic 25" descr="Apple with solid fill">
                <a:extLst>
                  <a:ext uri="{FF2B5EF4-FFF2-40B4-BE49-F238E27FC236}">
                    <a16:creationId xmlns:a16="http://schemas.microsoft.com/office/drawing/2014/main" id="{5BFCCCBD-C907-57F8-A725-2A0DA63D466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06689" y="1884312"/>
                <a:ext cx="240214" cy="248127"/>
              </a:xfrm>
              <a:prstGeom prst="rect">
                <a:avLst/>
              </a:prstGeom>
            </p:spPr>
          </p:pic>
          <p:pic>
            <p:nvPicPr>
              <p:cNvPr id="39" name="Graphic 38" descr="Soccer with solid fill">
                <a:extLst>
                  <a:ext uri="{FF2B5EF4-FFF2-40B4-BE49-F238E27FC236}">
                    <a16:creationId xmlns:a16="http://schemas.microsoft.com/office/drawing/2014/main" id="{6A7E81B4-19F6-78E2-0C33-C8C8904A6C29}"/>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55267" y="2106093"/>
                <a:ext cx="287393" cy="287393"/>
              </a:xfrm>
              <a:prstGeom prst="rect">
                <a:avLst/>
              </a:prstGeom>
            </p:spPr>
          </p:pic>
          <p:pic>
            <p:nvPicPr>
              <p:cNvPr id="43" name="Picture 42" descr="A close up of some grass&#10;&#10;Description automatically generated with low confidence">
                <a:extLst>
                  <a:ext uri="{FF2B5EF4-FFF2-40B4-BE49-F238E27FC236}">
                    <a16:creationId xmlns:a16="http://schemas.microsoft.com/office/drawing/2014/main" id="{A74FE551-9DE9-EC9D-3F91-9BE0D544F53B}"/>
                  </a:ext>
                </a:extLst>
              </p:cNvPr>
              <p:cNvPicPr>
                <a:picLocks noChangeAspect="1"/>
              </p:cNvPicPr>
              <p:nvPr/>
            </p:nvPicPr>
            <p:blipFill>
              <a:blip r:embed="rId11" cstate="email">
                <a:duotone>
                  <a:prstClr val="black"/>
                  <a:srgbClr val="3FC1C0">
                    <a:tint val="45000"/>
                    <a:satMod val="400000"/>
                  </a:srgbClr>
                </a:duotone>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a:ext>
                </a:extLst>
              </a:blip>
              <a:stretch>
                <a:fillRect/>
              </a:stretch>
            </p:blipFill>
            <p:spPr>
              <a:xfrm>
                <a:off x="4416897" y="2241122"/>
                <a:ext cx="281651" cy="237611"/>
              </a:xfrm>
              <a:prstGeom prst="rect">
                <a:avLst/>
              </a:prstGeom>
            </p:spPr>
          </p:pic>
          <p:pic>
            <p:nvPicPr>
              <p:cNvPr id="44" name="Picture 43" descr="A close up of some grass&#10;&#10;Description automatically generated with low confidence">
                <a:extLst>
                  <a:ext uri="{FF2B5EF4-FFF2-40B4-BE49-F238E27FC236}">
                    <a16:creationId xmlns:a16="http://schemas.microsoft.com/office/drawing/2014/main" id="{F16FDDE9-9DE5-CAA0-600E-C43274C973C3}"/>
                  </a:ext>
                </a:extLst>
              </p:cNvPr>
              <p:cNvPicPr>
                <a:picLocks noChangeAspect="1"/>
              </p:cNvPicPr>
              <p:nvPr/>
            </p:nvPicPr>
            <p:blipFill>
              <a:blip r:embed="rId11" cstate="email">
                <a:duotone>
                  <a:prstClr val="black"/>
                  <a:srgbClr val="3FC1C0">
                    <a:tint val="45000"/>
                    <a:satMod val="400000"/>
                  </a:srgbClr>
                </a:duotone>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a:ext>
                </a:extLst>
              </a:blip>
              <a:stretch>
                <a:fillRect/>
              </a:stretch>
            </p:blipFill>
            <p:spPr>
              <a:xfrm>
                <a:off x="3929170" y="2241122"/>
                <a:ext cx="281651" cy="237611"/>
              </a:xfrm>
              <a:prstGeom prst="rect">
                <a:avLst/>
              </a:prstGeom>
            </p:spPr>
          </p:pic>
        </p:grpSp>
      </p:grpSp>
      <p:sp>
        <p:nvSpPr>
          <p:cNvPr id="47" name="Text Placeholder 17">
            <a:extLst>
              <a:ext uri="{FF2B5EF4-FFF2-40B4-BE49-F238E27FC236}">
                <a16:creationId xmlns:a16="http://schemas.microsoft.com/office/drawing/2014/main" id="{8EB6D8B2-B27D-4577-8B63-0F9AED0C6F54}"/>
              </a:ext>
            </a:extLst>
          </p:cNvPr>
          <p:cNvSpPr txBox="1">
            <a:spLocks/>
          </p:cNvSpPr>
          <p:nvPr/>
        </p:nvSpPr>
        <p:spPr>
          <a:xfrm>
            <a:off x="442455" y="4780746"/>
            <a:ext cx="9711124" cy="3703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48" name="Text Placeholder 17">
            <a:extLst>
              <a:ext uri="{FF2B5EF4-FFF2-40B4-BE49-F238E27FC236}">
                <a16:creationId xmlns:a16="http://schemas.microsoft.com/office/drawing/2014/main" id="{935B43E6-2646-2303-CE2C-97696DAD3A51}"/>
              </a:ext>
            </a:extLst>
          </p:cNvPr>
          <p:cNvSpPr txBox="1">
            <a:spLocks/>
          </p:cNvSpPr>
          <p:nvPr/>
        </p:nvSpPr>
        <p:spPr>
          <a:xfrm>
            <a:off x="2221832" y="1067346"/>
            <a:ext cx="9711124" cy="3703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Rectangle 10">
            <a:extLst>
              <a:ext uri="{FF2B5EF4-FFF2-40B4-BE49-F238E27FC236}">
                <a16:creationId xmlns:a16="http://schemas.microsoft.com/office/drawing/2014/main" id="{3CC2E8B5-A6A2-8726-260C-201BDFAFEF8D}"/>
              </a:ext>
            </a:extLst>
          </p:cNvPr>
          <p:cNvSpPr/>
          <p:nvPr/>
        </p:nvSpPr>
        <p:spPr>
          <a:xfrm>
            <a:off x="5222066" y="3179460"/>
            <a:ext cx="3008811" cy="16012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717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5E2703-5BD8-3528-3509-E81BD2570B6F}"/>
              </a:ext>
            </a:extLst>
          </p:cNvPr>
          <p:cNvSpPr txBox="1">
            <a:spLocks/>
          </p:cNvSpPr>
          <p:nvPr/>
        </p:nvSpPr>
        <p:spPr>
          <a:xfrm>
            <a:off x="2844800" y="579128"/>
            <a:ext cx="8270119" cy="7715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lumMod val="50000"/>
                  </a:schemeClr>
                </a:solidFill>
                <a:latin typeface="Arial Black" panose="020B0A04020102020204" pitchFamily="34" charset="0"/>
              </a:rPr>
              <a:t>Calculating ETAF/LEF on a micro scale</a:t>
            </a:r>
          </a:p>
        </p:txBody>
      </p:sp>
      <p:graphicFrame>
        <p:nvGraphicFramePr>
          <p:cNvPr id="3" name="Content Placeholder 5">
            <a:extLst>
              <a:ext uri="{FF2B5EF4-FFF2-40B4-BE49-F238E27FC236}">
                <a16:creationId xmlns:a16="http://schemas.microsoft.com/office/drawing/2014/main" id="{878A7AF7-A79E-0963-397C-FA52B0DF9EBD}"/>
              </a:ext>
            </a:extLst>
          </p:cNvPr>
          <p:cNvGraphicFramePr>
            <a:graphicFrameLocks/>
          </p:cNvGraphicFramePr>
          <p:nvPr>
            <p:extLst>
              <p:ext uri="{D42A27DB-BD31-4B8C-83A1-F6EECF244321}">
                <p14:modId xmlns:p14="http://schemas.microsoft.com/office/powerpoint/2010/main" val="1791819944"/>
              </p:ext>
            </p:extLst>
          </p:nvPr>
        </p:nvGraphicFramePr>
        <p:xfrm>
          <a:off x="685596" y="2011754"/>
          <a:ext cx="11000620" cy="2471345"/>
        </p:xfrm>
        <a:graphic>
          <a:graphicData uri="http://schemas.openxmlformats.org/drawingml/2006/table">
            <a:tbl>
              <a:tblPr firstRow="1" bandRow="1">
                <a:tableStyleId>{5C22544A-7EE6-4342-B048-85BDC9FD1C3A}</a:tableStyleId>
              </a:tblPr>
              <a:tblGrid>
                <a:gridCol w="2519038">
                  <a:extLst>
                    <a:ext uri="{9D8B030D-6E8A-4147-A177-3AD203B41FA5}">
                      <a16:colId xmlns:a16="http://schemas.microsoft.com/office/drawing/2014/main" val="1270825207"/>
                    </a:ext>
                  </a:extLst>
                </a:gridCol>
                <a:gridCol w="1100666">
                  <a:extLst>
                    <a:ext uri="{9D8B030D-6E8A-4147-A177-3AD203B41FA5}">
                      <a16:colId xmlns:a16="http://schemas.microsoft.com/office/drawing/2014/main" val="3289703798"/>
                    </a:ext>
                  </a:extLst>
                </a:gridCol>
                <a:gridCol w="3589111">
                  <a:extLst>
                    <a:ext uri="{9D8B030D-6E8A-4147-A177-3AD203B41FA5}">
                      <a16:colId xmlns:a16="http://schemas.microsoft.com/office/drawing/2014/main" val="86017184"/>
                    </a:ext>
                  </a:extLst>
                </a:gridCol>
                <a:gridCol w="1465359">
                  <a:extLst>
                    <a:ext uri="{9D8B030D-6E8A-4147-A177-3AD203B41FA5}">
                      <a16:colId xmlns:a16="http://schemas.microsoft.com/office/drawing/2014/main" val="2974198625"/>
                    </a:ext>
                  </a:extLst>
                </a:gridCol>
                <a:gridCol w="2326446">
                  <a:extLst>
                    <a:ext uri="{9D8B030D-6E8A-4147-A177-3AD203B41FA5}">
                      <a16:colId xmlns:a16="http://schemas.microsoft.com/office/drawing/2014/main" val="1438112664"/>
                    </a:ext>
                  </a:extLst>
                </a:gridCol>
              </a:tblGrid>
              <a:tr h="1152737">
                <a:tc>
                  <a:txBody>
                    <a:bodyPr/>
                    <a:lstStyle/>
                    <a:p>
                      <a:pPr marL="0" algn="ctr" rtl="0" eaLnBrk="1" latinLnBrk="0" hangingPunct="1">
                        <a:spcBef>
                          <a:spcPts val="0"/>
                        </a:spcBef>
                        <a:spcAft>
                          <a:spcPts val="0"/>
                        </a:spcAft>
                      </a:pPr>
                      <a:r>
                        <a:rPr lang="en-US" sz="2000" kern="1200" dirty="0">
                          <a:effectLst/>
                        </a:rPr>
                        <a:t>Plant</a:t>
                      </a:r>
                      <a:endParaRPr lang="en-US" sz="2000" dirty="0">
                        <a:effectLst/>
                      </a:endParaRPr>
                    </a:p>
                  </a:txBody>
                  <a:tcPr marL="0" marR="0" marT="0" marB="0" anchor="ctr">
                    <a:solidFill>
                      <a:srgbClr val="00355F"/>
                    </a:solidFill>
                  </a:tcPr>
                </a:tc>
                <a:tc>
                  <a:txBody>
                    <a:bodyPr/>
                    <a:lstStyle/>
                    <a:p>
                      <a:pPr marL="0" algn="ctr" rtl="0" eaLnBrk="1" latinLnBrk="0" hangingPunct="1">
                        <a:spcBef>
                          <a:spcPts val="0"/>
                        </a:spcBef>
                        <a:spcAft>
                          <a:spcPts val="0"/>
                        </a:spcAft>
                      </a:pPr>
                      <a:r>
                        <a:rPr lang="en-US" sz="2000" kern="1200" dirty="0">
                          <a:effectLst/>
                        </a:rPr>
                        <a:t>Plant Factor</a:t>
                      </a:r>
                      <a:endParaRPr lang="en-US" sz="2000" dirty="0">
                        <a:effectLst/>
                      </a:endParaRPr>
                    </a:p>
                  </a:txBody>
                  <a:tcPr marL="0" marR="0" marT="0" marB="0" anchor="ctr">
                    <a:solidFill>
                      <a:srgbClr val="00355F"/>
                    </a:solidFill>
                  </a:tcPr>
                </a:tc>
                <a:tc>
                  <a:txBody>
                    <a:bodyPr/>
                    <a:lstStyle/>
                    <a:p>
                      <a:pPr marL="0" algn="ctr" rtl="0" eaLnBrk="1" latinLnBrk="0" hangingPunct="1">
                        <a:spcBef>
                          <a:spcPts val="0"/>
                        </a:spcBef>
                        <a:spcAft>
                          <a:spcPts val="0"/>
                        </a:spcAft>
                      </a:pPr>
                      <a:r>
                        <a:rPr lang="en-US" sz="2000" dirty="0">
                          <a:effectLst/>
                        </a:rPr>
                        <a:t>Irrigation</a:t>
                      </a:r>
                    </a:p>
                  </a:txBody>
                  <a:tcPr marL="0" marR="0" marT="0" marB="0" anchor="ctr">
                    <a:solidFill>
                      <a:srgbClr val="00355F"/>
                    </a:solidFill>
                  </a:tcPr>
                </a:tc>
                <a:tc>
                  <a:txBody>
                    <a:bodyPr/>
                    <a:lstStyle/>
                    <a:p>
                      <a:pPr marL="0" algn="ctr" rtl="0" eaLnBrk="1" latinLnBrk="0" hangingPunct="1">
                        <a:spcBef>
                          <a:spcPts val="0"/>
                        </a:spcBef>
                        <a:spcAft>
                          <a:spcPts val="0"/>
                        </a:spcAft>
                      </a:pPr>
                      <a:r>
                        <a:rPr lang="en-US" sz="2000" dirty="0">
                          <a:effectLst/>
                        </a:rPr>
                        <a:t>Irrigation Efficiency</a:t>
                      </a:r>
                    </a:p>
                  </a:txBody>
                  <a:tcPr marL="0" marR="0" marT="0" marB="0" anchor="ctr">
                    <a:solidFill>
                      <a:srgbClr val="00355F"/>
                    </a:solidFill>
                  </a:tcPr>
                </a:tc>
                <a:tc>
                  <a:txBody>
                    <a:bodyPr/>
                    <a:lstStyle/>
                    <a:p>
                      <a:pPr marL="0" algn="ctr" rtl="0" eaLnBrk="1" latinLnBrk="0" hangingPunct="1">
                        <a:spcBef>
                          <a:spcPts val="0"/>
                        </a:spcBef>
                        <a:spcAft>
                          <a:spcPts val="0"/>
                        </a:spcAft>
                      </a:pPr>
                      <a:r>
                        <a:rPr lang="en-US" sz="2000" dirty="0">
                          <a:effectLst/>
                        </a:rPr>
                        <a:t>ETAF</a:t>
                      </a:r>
                    </a:p>
                  </a:txBody>
                  <a:tcPr marL="0" marR="0" marT="0" marB="0" anchor="ctr">
                    <a:solidFill>
                      <a:srgbClr val="00355F"/>
                    </a:solidFill>
                  </a:tcPr>
                </a:tc>
                <a:extLst>
                  <a:ext uri="{0D108BD9-81ED-4DB2-BD59-A6C34878D82A}">
                    <a16:rowId xmlns:a16="http://schemas.microsoft.com/office/drawing/2014/main" val="852057037"/>
                  </a:ext>
                </a:extLst>
              </a:tr>
              <a:tr h="439536">
                <a:tc>
                  <a:txBody>
                    <a:bodyPr/>
                    <a:lstStyle/>
                    <a:p>
                      <a:pPr marL="0" algn="ctr" rtl="0" eaLnBrk="1" latinLnBrk="0" hangingPunct="1">
                        <a:spcBef>
                          <a:spcPts val="0"/>
                        </a:spcBef>
                        <a:spcAft>
                          <a:spcPts val="0"/>
                        </a:spcAft>
                      </a:pPr>
                      <a:r>
                        <a:rPr lang="en-US" sz="2000" kern="1200" dirty="0">
                          <a:effectLst/>
                        </a:rPr>
                        <a:t>Big tooth maple</a:t>
                      </a:r>
                      <a:endParaRPr lang="en-US" sz="2000" dirty="0">
                        <a:effectLst/>
                      </a:endParaRPr>
                    </a:p>
                  </a:txBody>
                  <a:tcPr marL="0" marR="0" marT="0" marB="0" anchor="ctr">
                    <a:solidFill>
                      <a:srgbClr val="3FC1C0"/>
                    </a:solidFill>
                  </a:tcPr>
                </a:tc>
                <a:tc>
                  <a:txBody>
                    <a:bodyPr/>
                    <a:lstStyle/>
                    <a:p>
                      <a:pPr marL="0" algn="ctr" rtl="0" eaLnBrk="1" latinLnBrk="0" hangingPunct="1">
                        <a:spcBef>
                          <a:spcPts val="0"/>
                        </a:spcBef>
                        <a:spcAft>
                          <a:spcPts val="0"/>
                        </a:spcAft>
                      </a:pPr>
                      <a:r>
                        <a:rPr lang="en-US" sz="2000" dirty="0">
                          <a:effectLst/>
                        </a:rPr>
                        <a:t>0.5</a:t>
                      </a:r>
                    </a:p>
                  </a:txBody>
                  <a:tcPr marL="0" marR="0" marT="0" marB="0" anchor="ctr">
                    <a:solidFill>
                      <a:srgbClr val="3FC1C0"/>
                    </a:solidFill>
                  </a:tcPr>
                </a:tc>
                <a:tc>
                  <a:txBody>
                    <a:bodyPr/>
                    <a:lstStyle/>
                    <a:p>
                      <a:pPr marL="0" algn="ctr" rtl="0" eaLnBrk="1" latinLnBrk="0" hangingPunct="1">
                        <a:spcBef>
                          <a:spcPts val="0"/>
                        </a:spcBef>
                        <a:spcAft>
                          <a:spcPts val="0"/>
                        </a:spcAft>
                      </a:pPr>
                      <a:r>
                        <a:rPr lang="en-US" sz="2000" dirty="0">
                          <a:effectLst/>
                        </a:rPr>
                        <a:t>Pressure compensating drip</a:t>
                      </a:r>
                    </a:p>
                  </a:txBody>
                  <a:tcPr marL="0" marR="0" marT="0" marB="0" anchor="ctr">
                    <a:solidFill>
                      <a:srgbClr val="3FC1C0"/>
                    </a:solidFill>
                  </a:tcPr>
                </a:tc>
                <a:tc>
                  <a:txBody>
                    <a:bodyPr/>
                    <a:lstStyle/>
                    <a:p>
                      <a:pPr marL="0" algn="ctr" rtl="0" eaLnBrk="1" latinLnBrk="0" hangingPunct="1">
                        <a:spcBef>
                          <a:spcPts val="0"/>
                        </a:spcBef>
                        <a:spcAft>
                          <a:spcPts val="0"/>
                        </a:spcAft>
                      </a:pPr>
                      <a:r>
                        <a:rPr lang="en-US" sz="2000" dirty="0">
                          <a:effectLst/>
                        </a:rPr>
                        <a:t>0.8</a:t>
                      </a:r>
                    </a:p>
                  </a:txBody>
                  <a:tcPr marL="0" marR="0" marT="0" marB="0" anchor="ctr">
                    <a:solidFill>
                      <a:srgbClr val="3FC1C0"/>
                    </a:solidFill>
                  </a:tcPr>
                </a:tc>
                <a:tc>
                  <a:txBody>
                    <a:bodyPr/>
                    <a:lstStyle/>
                    <a:p>
                      <a:pPr marL="0" algn="ctr" rtl="0" eaLnBrk="1" latinLnBrk="0" hangingPunct="1">
                        <a:spcBef>
                          <a:spcPts val="0"/>
                        </a:spcBef>
                        <a:spcAft>
                          <a:spcPts val="0"/>
                        </a:spcAft>
                      </a:pPr>
                      <a:r>
                        <a:rPr lang="en-US" sz="2000" dirty="0">
                          <a:effectLst/>
                        </a:rPr>
                        <a:t>0.5/0.8 = 0.625</a:t>
                      </a:r>
                    </a:p>
                  </a:txBody>
                  <a:tcPr marL="0" marR="0" marT="0" marB="0" anchor="ctr">
                    <a:solidFill>
                      <a:srgbClr val="3FC1C0"/>
                    </a:solidFill>
                  </a:tcPr>
                </a:tc>
                <a:extLst>
                  <a:ext uri="{0D108BD9-81ED-4DB2-BD59-A6C34878D82A}">
                    <a16:rowId xmlns:a16="http://schemas.microsoft.com/office/drawing/2014/main" val="3493629890"/>
                  </a:ext>
                </a:extLst>
              </a:tr>
              <a:tr h="439536">
                <a:tc>
                  <a:txBody>
                    <a:bodyPr/>
                    <a:lstStyle/>
                    <a:p>
                      <a:pPr marL="0" algn="ctr" rtl="0" eaLnBrk="1" latinLnBrk="0" hangingPunct="1">
                        <a:spcBef>
                          <a:spcPts val="0"/>
                        </a:spcBef>
                        <a:spcAft>
                          <a:spcPts val="0"/>
                        </a:spcAft>
                      </a:pPr>
                      <a:r>
                        <a:rPr lang="en-US" sz="2000" kern="1200" dirty="0">
                          <a:effectLst/>
                        </a:rPr>
                        <a:t>Valley Oak</a:t>
                      </a:r>
                      <a:endParaRPr lang="en-US" sz="2000" dirty="0">
                        <a:effectLst/>
                      </a:endParaRPr>
                    </a:p>
                  </a:txBody>
                  <a:tcPr marL="0" marR="0" marT="0" marB="0" anchor="ctr"/>
                </a:tc>
                <a:tc>
                  <a:txBody>
                    <a:bodyPr/>
                    <a:lstStyle/>
                    <a:p>
                      <a:pPr marL="0" algn="ctr" rtl="0" eaLnBrk="1" latinLnBrk="0" hangingPunct="1">
                        <a:spcBef>
                          <a:spcPts val="0"/>
                        </a:spcBef>
                        <a:spcAft>
                          <a:spcPts val="0"/>
                        </a:spcAft>
                      </a:pPr>
                      <a:r>
                        <a:rPr lang="en-US" sz="2000" kern="1200" dirty="0">
                          <a:effectLst/>
                        </a:rPr>
                        <a:t>0.1</a:t>
                      </a:r>
                      <a:endParaRPr lang="en-US" sz="2000" dirty="0">
                        <a:effectLst/>
                      </a:endParaRPr>
                    </a:p>
                  </a:txBody>
                  <a:tcPr marL="0" marR="0" marT="0" marB="0" anchor="ctr"/>
                </a:tc>
                <a:tc>
                  <a:txBody>
                    <a:bodyPr/>
                    <a:lstStyle/>
                    <a:p>
                      <a:pPr marL="0" algn="ctr" rtl="0" eaLnBrk="1" latinLnBrk="0" hangingPunct="1">
                        <a:spcBef>
                          <a:spcPts val="0"/>
                        </a:spcBef>
                        <a:spcAft>
                          <a:spcPts val="0"/>
                        </a:spcAft>
                      </a:pPr>
                      <a:r>
                        <a:rPr lang="en-US" sz="2000" dirty="0">
                          <a:effectLst/>
                        </a:rPr>
                        <a:t>Pressure compensating drip</a:t>
                      </a:r>
                    </a:p>
                  </a:txBody>
                  <a:tcPr marL="0" marR="0" marT="0" marB="0" anchor="ctr"/>
                </a:tc>
                <a:tc>
                  <a:txBody>
                    <a:bodyPr/>
                    <a:lstStyle/>
                    <a:p>
                      <a:pPr marL="0" algn="ctr" rtl="0" eaLnBrk="1" latinLnBrk="0" hangingPunct="1">
                        <a:spcBef>
                          <a:spcPts val="0"/>
                        </a:spcBef>
                        <a:spcAft>
                          <a:spcPts val="0"/>
                        </a:spcAft>
                      </a:pPr>
                      <a:r>
                        <a:rPr lang="en-US" sz="2000" dirty="0">
                          <a:effectLst/>
                        </a:rPr>
                        <a:t>0.8</a:t>
                      </a:r>
                    </a:p>
                  </a:txBody>
                  <a:tcPr marL="0" marR="0" marT="0" marB="0" anchor="ctr"/>
                </a:tc>
                <a:tc>
                  <a:txBody>
                    <a:bodyPr/>
                    <a:lstStyle/>
                    <a:p>
                      <a:pPr marL="0" algn="ctr" rtl="0" eaLnBrk="1" latinLnBrk="0" hangingPunct="1">
                        <a:spcBef>
                          <a:spcPts val="0"/>
                        </a:spcBef>
                        <a:spcAft>
                          <a:spcPts val="0"/>
                        </a:spcAft>
                      </a:pPr>
                      <a:r>
                        <a:rPr lang="en-US" sz="2000" dirty="0">
                          <a:effectLst/>
                        </a:rPr>
                        <a:t>0.1/0.8 = 0.125</a:t>
                      </a:r>
                    </a:p>
                  </a:txBody>
                  <a:tcPr marL="0" marR="0" marT="0" marB="0" anchor="ctr"/>
                </a:tc>
                <a:extLst>
                  <a:ext uri="{0D108BD9-81ED-4DB2-BD59-A6C34878D82A}">
                    <a16:rowId xmlns:a16="http://schemas.microsoft.com/office/drawing/2014/main" val="755459539"/>
                  </a:ext>
                </a:extLst>
              </a:tr>
              <a:tr h="439536">
                <a:tc>
                  <a:txBody>
                    <a:bodyPr/>
                    <a:lstStyle/>
                    <a:p>
                      <a:pPr marL="0" algn="ctr" rtl="0" eaLnBrk="1" latinLnBrk="0" hangingPunct="1">
                        <a:spcBef>
                          <a:spcPts val="0"/>
                        </a:spcBef>
                        <a:spcAft>
                          <a:spcPts val="0"/>
                        </a:spcAft>
                      </a:pPr>
                      <a:r>
                        <a:rPr lang="en-US" sz="2000" kern="1200" dirty="0">
                          <a:effectLst/>
                        </a:rPr>
                        <a:t>Fine-finger Fern</a:t>
                      </a:r>
                      <a:endParaRPr lang="en-US" sz="2000" dirty="0">
                        <a:effectLst/>
                      </a:endParaRPr>
                    </a:p>
                  </a:txBody>
                  <a:tcPr marL="0" marR="0" marT="0" marB="0" anchor="ctr">
                    <a:solidFill>
                      <a:srgbClr val="3FC1C0"/>
                    </a:solidFill>
                  </a:tcPr>
                </a:tc>
                <a:tc>
                  <a:txBody>
                    <a:bodyPr/>
                    <a:lstStyle/>
                    <a:p>
                      <a:pPr marL="0" algn="ctr" rtl="0" eaLnBrk="1" latinLnBrk="0" hangingPunct="1">
                        <a:spcBef>
                          <a:spcPts val="0"/>
                        </a:spcBef>
                        <a:spcAft>
                          <a:spcPts val="0"/>
                        </a:spcAft>
                      </a:pPr>
                      <a:r>
                        <a:rPr lang="en-US" sz="2000" kern="1200" dirty="0">
                          <a:effectLst/>
                        </a:rPr>
                        <a:t>0.7</a:t>
                      </a:r>
                      <a:endParaRPr lang="en-US" sz="2000" dirty="0">
                        <a:effectLst/>
                      </a:endParaRPr>
                    </a:p>
                  </a:txBody>
                  <a:tcPr marL="0" marR="0" marT="0" marB="0" anchor="ctr">
                    <a:solidFill>
                      <a:srgbClr val="3FC1C0"/>
                    </a:solidFill>
                  </a:tcPr>
                </a:tc>
                <a:tc>
                  <a:txBody>
                    <a:bodyPr/>
                    <a:lstStyle/>
                    <a:p>
                      <a:pPr marL="0" algn="ctr" rtl="0" eaLnBrk="1" latinLnBrk="0" hangingPunct="1">
                        <a:spcBef>
                          <a:spcPts val="0"/>
                        </a:spcBef>
                        <a:spcAft>
                          <a:spcPts val="0"/>
                        </a:spcAft>
                      </a:pPr>
                      <a:r>
                        <a:rPr lang="en-US" sz="2000" dirty="0">
                          <a:effectLst/>
                        </a:rPr>
                        <a:t>Lawn sprinklers</a:t>
                      </a:r>
                    </a:p>
                  </a:txBody>
                  <a:tcPr marL="0" marR="0" marT="0" marB="0" anchor="ctr">
                    <a:solidFill>
                      <a:srgbClr val="3FC1C0"/>
                    </a:solidFill>
                  </a:tcPr>
                </a:tc>
                <a:tc>
                  <a:txBody>
                    <a:bodyPr/>
                    <a:lstStyle/>
                    <a:p>
                      <a:pPr marL="0" algn="ctr" rtl="0" eaLnBrk="1" latinLnBrk="0" hangingPunct="1">
                        <a:spcBef>
                          <a:spcPts val="0"/>
                        </a:spcBef>
                        <a:spcAft>
                          <a:spcPts val="0"/>
                        </a:spcAft>
                      </a:pPr>
                      <a:r>
                        <a:rPr lang="en-US" sz="2000" dirty="0">
                          <a:effectLst/>
                        </a:rPr>
                        <a:t>0.52</a:t>
                      </a:r>
                    </a:p>
                  </a:txBody>
                  <a:tcPr marL="0" marR="0" marT="0" marB="0" anchor="ctr">
                    <a:solidFill>
                      <a:srgbClr val="3FC1C0"/>
                    </a:solidFill>
                  </a:tcPr>
                </a:tc>
                <a:tc>
                  <a:txBody>
                    <a:bodyPr/>
                    <a:lstStyle/>
                    <a:p>
                      <a:pPr marL="0" algn="ctr" rtl="0" eaLnBrk="1" latinLnBrk="0" hangingPunct="1">
                        <a:spcBef>
                          <a:spcPts val="0"/>
                        </a:spcBef>
                        <a:spcAft>
                          <a:spcPts val="0"/>
                        </a:spcAft>
                      </a:pPr>
                      <a:r>
                        <a:rPr lang="en-US" sz="2000" dirty="0">
                          <a:effectLst/>
                        </a:rPr>
                        <a:t>0.7/0.52 = 1.35</a:t>
                      </a:r>
                    </a:p>
                  </a:txBody>
                  <a:tcPr marL="0" marR="0" marT="0" marB="0" anchor="ctr">
                    <a:solidFill>
                      <a:srgbClr val="3FC1C0"/>
                    </a:solidFill>
                  </a:tcPr>
                </a:tc>
                <a:extLst>
                  <a:ext uri="{0D108BD9-81ED-4DB2-BD59-A6C34878D82A}">
                    <a16:rowId xmlns:a16="http://schemas.microsoft.com/office/drawing/2014/main" val="3769058321"/>
                  </a:ext>
                </a:extLst>
              </a:tr>
            </a:tbl>
          </a:graphicData>
        </a:graphic>
      </p:graphicFrame>
      <p:grpSp>
        <p:nvGrpSpPr>
          <p:cNvPr id="7" name="Group 6">
            <a:extLst>
              <a:ext uri="{FF2B5EF4-FFF2-40B4-BE49-F238E27FC236}">
                <a16:creationId xmlns:a16="http://schemas.microsoft.com/office/drawing/2014/main" id="{BC7E305A-A372-5724-053D-C7C377FD242C}"/>
              </a:ext>
            </a:extLst>
          </p:cNvPr>
          <p:cNvGrpSpPr/>
          <p:nvPr/>
        </p:nvGrpSpPr>
        <p:grpSpPr>
          <a:xfrm>
            <a:off x="558931" y="326202"/>
            <a:ext cx="1113456" cy="1177487"/>
            <a:chOff x="1515842" y="1906237"/>
            <a:chExt cx="1183716" cy="1302929"/>
          </a:xfrm>
        </p:grpSpPr>
        <p:pic>
          <p:nvPicPr>
            <p:cNvPr id="8" name="Picture 7">
              <a:extLst>
                <a:ext uri="{FF2B5EF4-FFF2-40B4-BE49-F238E27FC236}">
                  <a16:creationId xmlns:a16="http://schemas.microsoft.com/office/drawing/2014/main" id="{ACA4637C-5D88-86A6-7533-3B9D22B6F4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0500" y="1906237"/>
              <a:ext cx="914400" cy="1024156"/>
            </a:xfrm>
            <a:prstGeom prst="rect">
              <a:avLst/>
            </a:prstGeom>
          </p:spPr>
        </p:pic>
        <p:sp>
          <p:nvSpPr>
            <p:cNvPr id="9" name="TextBox 8">
              <a:extLst>
                <a:ext uri="{FF2B5EF4-FFF2-40B4-BE49-F238E27FC236}">
                  <a16:creationId xmlns:a16="http://schemas.microsoft.com/office/drawing/2014/main" id="{261A6B7C-C9D0-1FF1-4EA3-55E8F241091F}"/>
                </a:ext>
              </a:extLst>
            </p:cNvPr>
            <p:cNvSpPr txBox="1"/>
            <p:nvPr/>
          </p:nvSpPr>
          <p:spPr>
            <a:xfrm>
              <a:off x="1515842" y="2870612"/>
              <a:ext cx="11837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Outdoor</a:t>
              </a:r>
            </a:p>
          </p:txBody>
        </p:sp>
      </p:grpSp>
    </p:spTree>
    <p:extLst>
      <p:ext uri="{BB962C8B-B14F-4D97-AF65-F5344CB8AC3E}">
        <p14:creationId xmlns:p14="http://schemas.microsoft.com/office/powerpoint/2010/main" val="1540276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DEAEA5-F712-393C-1E9A-F4B41672049C}"/>
              </a:ext>
            </a:extLst>
          </p:cNvPr>
          <p:cNvSpPr>
            <a:spLocks noGrp="1"/>
          </p:cNvSpPr>
          <p:nvPr>
            <p:ph type="subTitle" idx="1"/>
          </p:nvPr>
        </p:nvSpPr>
        <p:spPr>
          <a:xfrm>
            <a:off x="0" y="136525"/>
            <a:ext cx="12192000" cy="515229"/>
          </a:xfrm>
        </p:spPr>
        <p:txBody>
          <a:bodyPr>
            <a:normAutofit lnSpcReduction="10000"/>
          </a:bodyPr>
          <a:lstStyle/>
          <a:p>
            <a:r>
              <a:rPr lang="en-US" dirty="0"/>
              <a:t>Landscape Factors</a:t>
            </a:r>
          </a:p>
        </p:txBody>
      </p:sp>
      <p:sp>
        <p:nvSpPr>
          <p:cNvPr id="3" name="Text Placeholder 2">
            <a:extLst>
              <a:ext uri="{FF2B5EF4-FFF2-40B4-BE49-F238E27FC236}">
                <a16:creationId xmlns:a16="http://schemas.microsoft.com/office/drawing/2014/main" id="{68E764ED-6E04-11CB-CB71-C9F8FF68505C}"/>
              </a:ext>
            </a:extLst>
          </p:cNvPr>
          <p:cNvSpPr>
            <a:spLocks noGrp="1"/>
          </p:cNvSpPr>
          <p:nvPr>
            <p:ph type="body" sz="quarter" idx="4294967295"/>
          </p:nvPr>
        </p:nvSpPr>
        <p:spPr>
          <a:xfrm>
            <a:off x="0" y="651754"/>
            <a:ext cx="12192000" cy="371475"/>
          </a:xfrm>
        </p:spPr>
        <p:txBody>
          <a:bodyPr>
            <a:normAutofit fontScale="85000" lnSpcReduction="20000"/>
          </a:bodyPr>
          <a:lstStyle/>
          <a:p>
            <a:pPr marL="0" indent="0" algn="ctr">
              <a:buNone/>
            </a:pPr>
            <a:r>
              <a:rPr lang="en-US" b="1" dirty="0">
                <a:solidFill>
                  <a:schemeClr val="tx1">
                    <a:lumMod val="65000"/>
                    <a:lumOff val="35000"/>
                  </a:schemeClr>
                </a:solidFill>
              </a:rPr>
              <a:t>SWRCB Assumptions</a:t>
            </a:r>
          </a:p>
        </p:txBody>
      </p:sp>
      <p:pic>
        <p:nvPicPr>
          <p:cNvPr id="5" name="Picture 4">
            <a:extLst>
              <a:ext uri="{FF2B5EF4-FFF2-40B4-BE49-F238E27FC236}">
                <a16:creationId xmlns:a16="http://schemas.microsoft.com/office/drawing/2014/main" id="{49ED5515-1FD7-1E03-715D-C965085ECF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4977" y="1023229"/>
            <a:ext cx="9241971" cy="4811542"/>
          </a:xfrm>
          <a:prstGeom prst="rect">
            <a:avLst/>
          </a:prstGeom>
        </p:spPr>
      </p:pic>
      <p:grpSp>
        <p:nvGrpSpPr>
          <p:cNvPr id="4" name="Group 3">
            <a:extLst>
              <a:ext uri="{FF2B5EF4-FFF2-40B4-BE49-F238E27FC236}">
                <a16:creationId xmlns:a16="http://schemas.microsoft.com/office/drawing/2014/main" id="{B32288D8-F5B5-BF96-F5DE-C38306A3D67A}"/>
              </a:ext>
            </a:extLst>
          </p:cNvPr>
          <p:cNvGrpSpPr/>
          <p:nvPr/>
        </p:nvGrpSpPr>
        <p:grpSpPr>
          <a:xfrm>
            <a:off x="558931" y="326202"/>
            <a:ext cx="1113456" cy="1177487"/>
            <a:chOff x="1515842" y="1906237"/>
            <a:chExt cx="1183716" cy="1302929"/>
          </a:xfrm>
        </p:grpSpPr>
        <p:pic>
          <p:nvPicPr>
            <p:cNvPr id="6" name="Picture 5">
              <a:extLst>
                <a:ext uri="{FF2B5EF4-FFF2-40B4-BE49-F238E27FC236}">
                  <a16:creationId xmlns:a16="http://schemas.microsoft.com/office/drawing/2014/main" id="{F23297A0-1D0C-9FC3-E992-4216CF8E549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50500" y="1906237"/>
              <a:ext cx="914400" cy="1024156"/>
            </a:xfrm>
            <a:prstGeom prst="rect">
              <a:avLst/>
            </a:prstGeom>
          </p:spPr>
        </p:pic>
        <p:sp>
          <p:nvSpPr>
            <p:cNvPr id="7" name="TextBox 6">
              <a:extLst>
                <a:ext uri="{FF2B5EF4-FFF2-40B4-BE49-F238E27FC236}">
                  <a16:creationId xmlns:a16="http://schemas.microsoft.com/office/drawing/2014/main" id="{2C8FDB3A-B1A2-DD4F-47F5-718952E17A79}"/>
                </a:ext>
              </a:extLst>
            </p:cNvPr>
            <p:cNvSpPr txBox="1"/>
            <p:nvPr/>
          </p:nvSpPr>
          <p:spPr>
            <a:xfrm>
              <a:off x="1515842" y="2870612"/>
              <a:ext cx="11837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Outdoor</a:t>
              </a:r>
            </a:p>
          </p:txBody>
        </p:sp>
      </p:grpSp>
    </p:spTree>
    <p:extLst>
      <p:ext uri="{BB962C8B-B14F-4D97-AF65-F5344CB8AC3E}">
        <p14:creationId xmlns:p14="http://schemas.microsoft.com/office/powerpoint/2010/main" val="611115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5737AA-6C6C-7C25-42A5-338754C6CB0D}"/>
              </a:ext>
            </a:extLst>
          </p:cNvPr>
          <p:cNvSpPr txBox="1">
            <a:spLocks/>
          </p:cNvSpPr>
          <p:nvPr/>
        </p:nvSpPr>
        <p:spPr>
          <a:xfrm>
            <a:off x="674860" y="2828386"/>
            <a:ext cx="10108167" cy="4378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dirty="0">
                <a:solidFill>
                  <a:schemeClr val="accent1">
                    <a:lumMod val="50000"/>
                  </a:schemeClr>
                </a:solidFill>
                <a:latin typeface="Arial Black" panose="020B0A04020102020204" pitchFamily="34" charset="0"/>
              </a:rPr>
              <a:t>Commercial</a:t>
            </a:r>
          </a:p>
        </p:txBody>
      </p:sp>
    </p:spTree>
    <p:extLst>
      <p:ext uri="{BB962C8B-B14F-4D97-AF65-F5344CB8AC3E}">
        <p14:creationId xmlns:p14="http://schemas.microsoft.com/office/powerpoint/2010/main" val="1802555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9B47D-F2A7-F24B-B61B-DC6DAE541E6B}"/>
              </a:ext>
            </a:extLst>
          </p:cNvPr>
          <p:cNvSpPr>
            <a:spLocks noGrp="1"/>
          </p:cNvSpPr>
          <p:nvPr>
            <p:ph type="body" sz="quarter" idx="10"/>
          </p:nvPr>
        </p:nvSpPr>
        <p:spPr>
          <a:xfrm>
            <a:off x="0" y="224127"/>
            <a:ext cx="12192000" cy="584775"/>
          </a:xfrm>
        </p:spPr>
        <p:txBody>
          <a:bodyPr>
            <a:normAutofit/>
          </a:bodyPr>
          <a:lstStyle/>
          <a:p>
            <a:pPr algn="ctr"/>
            <a:r>
              <a:rPr lang="en-US" sz="3200" dirty="0"/>
              <a:t>CII Performance Measures </a:t>
            </a:r>
          </a:p>
        </p:txBody>
      </p:sp>
      <p:sp>
        <p:nvSpPr>
          <p:cNvPr id="4" name="Text Placeholder 3">
            <a:extLst>
              <a:ext uri="{FF2B5EF4-FFF2-40B4-BE49-F238E27FC236}">
                <a16:creationId xmlns:a16="http://schemas.microsoft.com/office/drawing/2014/main" id="{C5FA7AE2-4167-7B36-681C-1C9C3EE85A9F}"/>
              </a:ext>
            </a:extLst>
          </p:cNvPr>
          <p:cNvSpPr>
            <a:spLocks noGrp="1"/>
          </p:cNvSpPr>
          <p:nvPr>
            <p:ph type="body" sz="quarter" idx="12"/>
          </p:nvPr>
        </p:nvSpPr>
        <p:spPr>
          <a:xfrm>
            <a:off x="450850" y="1828799"/>
            <a:ext cx="11329988" cy="3909391"/>
          </a:xfrm>
        </p:spPr>
        <p:txBody>
          <a:bodyPr/>
          <a:lstStyle/>
          <a:p>
            <a:pPr marL="342900" indent="-342900">
              <a:buFont typeface="Arial" panose="020B0604020202020204" pitchFamily="34" charset="0"/>
              <a:buChar char="•"/>
            </a:pPr>
            <a:r>
              <a:rPr lang="en-US" dirty="0"/>
              <a:t>Classification</a:t>
            </a:r>
          </a:p>
          <a:p>
            <a:pPr marL="342900" indent="-342900">
              <a:buFont typeface="Arial" panose="020B0604020202020204" pitchFamily="34" charset="0"/>
              <a:buChar char="•"/>
            </a:pPr>
            <a:r>
              <a:rPr lang="en-US" dirty="0"/>
              <a:t>Best Practices </a:t>
            </a:r>
          </a:p>
          <a:p>
            <a:pPr marL="342900" indent="-342900">
              <a:buFont typeface="Arial" panose="020B0604020202020204" pitchFamily="34" charset="0"/>
              <a:buChar char="•"/>
            </a:pPr>
            <a:r>
              <a:rPr lang="en-US" dirty="0"/>
              <a:t>Mixed Use Meters Conversion</a:t>
            </a:r>
          </a:p>
        </p:txBody>
      </p:sp>
      <p:pic>
        <p:nvPicPr>
          <p:cNvPr id="6" name="Picture 5">
            <a:extLst>
              <a:ext uri="{FF2B5EF4-FFF2-40B4-BE49-F238E27FC236}">
                <a16:creationId xmlns:a16="http://schemas.microsoft.com/office/drawing/2014/main" id="{7A4B9695-1DB4-4027-B956-CA438AD3AB20}"/>
              </a:ext>
            </a:extLst>
          </p:cNvPr>
          <p:cNvPicPr>
            <a:picLocks noChangeAspect="1"/>
          </p:cNvPicPr>
          <p:nvPr/>
        </p:nvPicPr>
        <p:blipFill>
          <a:blip r:embed="rId3"/>
          <a:stretch>
            <a:fillRect/>
          </a:stretch>
        </p:blipFill>
        <p:spPr>
          <a:xfrm>
            <a:off x="8076433" y="1119809"/>
            <a:ext cx="3885357" cy="4913833"/>
          </a:xfrm>
          <a:prstGeom prst="rect">
            <a:avLst/>
          </a:prstGeom>
        </p:spPr>
      </p:pic>
    </p:spTree>
    <p:extLst>
      <p:ext uri="{BB962C8B-B14F-4D97-AF65-F5344CB8AC3E}">
        <p14:creationId xmlns:p14="http://schemas.microsoft.com/office/powerpoint/2010/main" val="3938755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9B47D-F2A7-F24B-B61B-DC6DAE541E6B}"/>
              </a:ext>
            </a:extLst>
          </p:cNvPr>
          <p:cNvSpPr>
            <a:spLocks noGrp="1"/>
          </p:cNvSpPr>
          <p:nvPr>
            <p:ph type="body" sz="quarter" idx="10"/>
          </p:nvPr>
        </p:nvSpPr>
        <p:spPr>
          <a:xfrm>
            <a:off x="450568" y="477072"/>
            <a:ext cx="3957309" cy="1480682"/>
          </a:xfrm>
        </p:spPr>
        <p:txBody>
          <a:bodyPr/>
          <a:lstStyle/>
          <a:p>
            <a:r>
              <a:rPr lang="en-US" dirty="0"/>
              <a:t>CII - Classification </a:t>
            </a:r>
          </a:p>
        </p:txBody>
      </p:sp>
      <p:pic>
        <p:nvPicPr>
          <p:cNvPr id="9" name="Picture 8">
            <a:extLst>
              <a:ext uri="{FF2B5EF4-FFF2-40B4-BE49-F238E27FC236}">
                <a16:creationId xmlns:a16="http://schemas.microsoft.com/office/drawing/2014/main" id="{1F368477-5F1E-40FA-4407-2A8B27065C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913" t="5407" r="1070" b="3397"/>
          <a:stretch/>
        </p:blipFill>
        <p:spPr>
          <a:xfrm>
            <a:off x="4570407" y="227287"/>
            <a:ext cx="7210149" cy="5856991"/>
          </a:xfrm>
          <a:prstGeom prst="rect">
            <a:avLst/>
          </a:prstGeom>
          <a:ln w="19050">
            <a:solidFill>
              <a:schemeClr val="accent1">
                <a:shade val="50000"/>
              </a:schemeClr>
            </a:solidFill>
          </a:ln>
        </p:spPr>
      </p:pic>
      <p:sp>
        <p:nvSpPr>
          <p:cNvPr id="4" name="TextBox 3">
            <a:extLst>
              <a:ext uri="{FF2B5EF4-FFF2-40B4-BE49-F238E27FC236}">
                <a16:creationId xmlns:a16="http://schemas.microsoft.com/office/drawing/2014/main" id="{5902E967-15A0-5BE7-D56D-C9C0F7EC2116}"/>
              </a:ext>
            </a:extLst>
          </p:cNvPr>
          <p:cNvSpPr txBox="1"/>
          <p:nvPr/>
        </p:nvSpPr>
        <p:spPr>
          <a:xfrm>
            <a:off x="450568" y="1217413"/>
            <a:ext cx="6134668" cy="1754326"/>
          </a:xfrm>
          <a:prstGeom prst="rect">
            <a:avLst/>
          </a:prstGeom>
          <a:noFill/>
        </p:spPr>
        <p:txBody>
          <a:bodyPr wrap="square">
            <a:spAutoFit/>
          </a:bodyPr>
          <a:lstStyle/>
          <a:p>
            <a:r>
              <a:rPr lang="en-US" sz="1800" dirty="0"/>
              <a:t>SWRCB Proposal </a:t>
            </a:r>
          </a:p>
          <a:p>
            <a:pPr marL="285750" indent="-285750">
              <a:buFont typeface="Arial" panose="020B0604020202020204" pitchFamily="34" charset="0"/>
              <a:buChar char="•"/>
            </a:pPr>
            <a:r>
              <a:rPr lang="en-US" sz="1800" dirty="0"/>
              <a:t>EnergyStar Portfolio Manager (ESPM) </a:t>
            </a:r>
          </a:p>
          <a:p>
            <a:pPr marL="285750" indent="-285750">
              <a:buFont typeface="Arial" panose="020B0604020202020204" pitchFamily="34" charset="0"/>
              <a:buChar char="•"/>
            </a:pPr>
            <a:r>
              <a:rPr lang="en-US" dirty="0"/>
              <a:t>18 Categories</a:t>
            </a:r>
          </a:p>
          <a:p>
            <a:endParaRPr lang="en-US" sz="1800" dirty="0"/>
          </a:p>
          <a:p>
            <a:r>
              <a:rPr lang="en-US" sz="1800" dirty="0"/>
              <a:t>DWR Recommendation- </a:t>
            </a:r>
          </a:p>
          <a:p>
            <a:pPr marL="285750" indent="-285750">
              <a:buFont typeface="Arial" panose="020B0604020202020204" pitchFamily="34" charset="0"/>
              <a:buChar char="•"/>
            </a:pPr>
            <a:r>
              <a:rPr lang="en-US" sz="1800" dirty="0"/>
              <a:t>19 Categories </a:t>
            </a:r>
          </a:p>
        </p:txBody>
      </p:sp>
    </p:spTree>
    <p:extLst>
      <p:ext uri="{BB962C8B-B14F-4D97-AF65-F5344CB8AC3E}">
        <p14:creationId xmlns:p14="http://schemas.microsoft.com/office/powerpoint/2010/main" val="450808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9B47D-F2A7-F24B-B61B-DC6DAE541E6B}"/>
              </a:ext>
            </a:extLst>
          </p:cNvPr>
          <p:cNvSpPr>
            <a:spLocks noGrp="1"/>
          </p:cNvSpPr>
          <p:nvPr>
            <p:ph type="body" sz="quarter" idx="10"/>
          </p:nvPr>
        </p:nvSpPr>
        <p:spPr>
          <a:xfrm>
            <a:off x="0" y="290286"/>
            <a:ext cx="12192000" cy="624660"/>
          </a:xfrm>
        </p:spPr>
        <p:txBody>
          <a:bodyPr>
            <a:normAutofit/>
          </a:bodyPr>
          <a:lstStyle/>
          <a:p>
            <a:pPr algn="ctr"/>
            <a:r>
              <a:rPr lang="en-US" sz="3200" dirty="0"/>
              <a:t>CII – Classification, </a:t>
            </a:r>
            <a:r>
              <a:rPr lang="en-US" sz="3200" dirty="0" err="1"/>
              <a:t>cont</a:t>
            </a:r>
            <a:r>
              <a:rPr lang="en-US" sz="3200" dirty="0"/>
              <a:t> </a:t>
            </a:r>
          </a:p>
        </p:txBody>
      </p:sp>
      <p:pic>
        <p:nvPicPr>
          <p:cNvPr id="11" name="Picture 10">
            <a:extLst>
              <a:ext uri="{FF2B5EF4-FFF2-40B4-BE49-F238E27FC236}">
                <a16:creationId xmlns:a16="http://schemas.microsoft.com/office/drawing/2014/main" id="{77A28DCC-52CA-9F0D-D5B3-99CA316FBD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212" t="4945" r="6011" b="2437"/>
          <a:stretch/>
        </p:blipFill>
        <p:spPr>
          <a:xfrm>
            <a:off x="2243718" y="1225989"/>
            <a:ext cx="9497714" cy="4717065"/>
          </a:xfrm>
          <a:prstGeom prst="rect">
            <a:avLst/>
          </a:prstGeom>
          <a:ln w="19050">
            <a:solidFill>
              <a:schemeClr val="accent1">
                <a:shade val="50000"/>
              </a:schemeClr>
            </a:solidFill>
          </a:ln>
        </p:spPr>
      </p:pic>
      <p:sp>
        <p:nvSpPr>
          <p:cNvPr id="4" name="Rectangle 3">
            <a:extLst>
              <a:ext uri="{FF2B5EF4-FFF2-40B4-BE49-F238E27FC236}">
                <a16:creationId xmlns:a16="http://schemas.microsoft.com/office/drawing/2014/main" id="{F61CFB98-C8CF-A23D-4E47-BE7462A8383A}"/>
              </a:ext>
            </a:extLst>
          </p:cNvPr>
          <p:cNvSpPr/>
          <p:nvPr/>
        </p:nvSpPr>
        <p:spPr>
          <a:xfrm>
            <a:off x="4542971" y="2273578"/>
            <a:ext cx="4610431" cy="366947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5491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9B47D-F2A7-F24B-B61B-DC6DAE541E6B}"/>
              </a:ext>
            </a:extLst>
          </p:cNvPr>
          <p:cNvSpPr>
            <a:spLocks noGrp="1"/>
          </p:cNvSpPr>
          <p:nvPr>
            <p:ph type="body" sz="quarter" idx="10"/>
          </p:nvPr>
        </p:nvSpPr>
        <p:spPr>
          <a:xfrm>
            <a:off x="0" y="232230"/>
            <a:ext cx="12192000" cy="471156"/>
          </a:xfrm>
        </p:spPr>
        <p:txBody>
          <a:bodyPr>
            <a:normAutofit fontScale="92500" lnSpcReduction="10000"/>
          </a:bodyPr>
          <a:lstStyle/>
          <a:p>
            <a:pPr algn="ctr"/>
            <a:r>
              <a:rPr lang="en-US" sz="3200" dirty="0"/>
              <a:t>CII – Best Practices</a:t>
            </a:r>
          </a:p>
        </p:txBody>
      </p:sp>
      <p:sp>
        <p:nvSpPr>
          <p:cNvPr id="7" name="TextBox 6">
            <a:extLst>
              <a:ext uri="{FF2B5EF4-FFF2-40B4-BE49-F238E27FC236}">
                <a16:creationId xmlns:a16="http://schemas.microsoft.com/office/drawing/2014/main" id="{6E22D9EB-3147-49FC-34EE-DE9AAECE8BB9}"/>
              </a:ext>
            </a:extLst>
          </p:cNvPr>
          <p:cNvSpPr txBox="1"/>
          <p:nvPr/>
        </p:nvSpPr>
        <p:spPr>
          <a:xfrm>
            <a:off x="531109" y="698436"/>
            <a:ext cx="6170136" cy="4384277"/>
          </a:xfrm>
          <a:prstGeom prst="rect">
            <a:avLst/>
          </a:prstGeom>
          <a:noFill/>
        </p:spPr>
        <p:txBody>
          <a:bodyPr wrap="square">
            <a:spAutoFit/>
          </a:bodyPr>
          <a:lstStyle/>
          <a:p>
            <a:pPr marL="342900" indent="-342900" algn="l">
              <a:lnSpc>
                <a:spcPct val="150000"/>
              </a:lnSpc>
              <a:buFont typeface="Arial" panose="020B0604020202020204" pitchFamily="34" charset="0"/>
              <a:buChar char="•"/>
            </a:pPr>
            <a:r>
              <a:rPr lang="en-US" sz="2400" b="0" i="0" u="none" strike="noStrike" baseline="0" dirty="0"/>
              <a:t>Disclosable Buildings </a:t>
            </a:r>
          </a:p>
          <a:p>
            <a:pPr marL="742950" lvl="1" indent="-285750">
              <a:lnSpc>
                <a:spcPct val="150000"/>
              </a:lnSpc>
              <a:buFont typeface="Arial" panose="020B0604020202020204" pitchFamily="34" charset="0"/>
              <a:buChar char="•"/>
            </a:pPr>
            <a:r>
              <a:rPr lang="en-US" sz="2000" dirty="0"/>
              <a:t>D</a:t>
            </a:r>
            <a:r>
              <a:rPr lang="en-US" sz="2000" b="0" i="0" u="none" strike="noStrike" baseline="0" dirty="0"/>
              <a:t>efined by the CEC regulation</a:t>
            </a:r>
          </a:p>
          <a:p>
            <a:pPr marL="742950" lvl="1" indent="-285750">
              <a:lnSpc>
                <a:spcPct val="150000"/>
              </a:lnSpc>
              <a:buFont typeface="Arial" panose="020B0604020202020204" pitchFamily="34" charset="0"/>
              <a:buChar char="•"/>
            </a:pPr>
            <a:r>
              <a:rPr lang="en-US" sz="2000" dirty="0"/>
              <a:t>Follow ENERGY STAR’s Portfolio Manager Tool</a:t>
            </a:r>
            <a:br>
              <a:rPr lang="en-US" sz="2000" b="0" i="0" u="none" strike="noStrike" baseline="0" dirty="0"/>
            </a:br>
            <a:endParaRPr lang="en-US" sz="2000" b="0" i="0" u="none" strike="noStrike" baseline="0" dirty="0"/>
          </a:p>
          <a:p>
            <a:pPr marL="285750" indent="-285750">
              <a:lnSpc>
                <a:spcPct val="150000"/>
              </a:lnSpc>
              <a:buFont typeface="Arial" panose="020B0604020202020204" pitchFamily="34" charset="0"/>
              <a:buChar char="•"/>
            </a:pPr>
            <a:r>
              <a:rPr lang="en-US" sz="2400" b="0" i="0" u="none" strike="noStrike" baseline="0" dirty="0"/>
              <a:t>Multiple steps needed:</a:t>
            </a:r>
          </a:p>
          <a:p>
            <a:pPr marL="742950" lvl="1" indent="-285750">
              <a:lnSpc>
                <a:spcPct val="150000"/>
              </a:lnSpc>
              <a:buFont typeface="Arial" panose="020B0604020202020204" pitchFamily="34" charset="0"/>
              <a:buChar char="•"/>
            </a:pPr>
            <a:r>
              <a:rPr lang="en-US" sz="2000" b="0" i="0" u="none" strike="noStrike" baseline="0" dirty="0"/>
              <a:t>Identify building owners</a:t>
            </a:r>
          </a:p>
          <a:p>
            <a:pPr marL="742950" lvl="1" indent="-285750">
              <a:lnSpc>
                <a:spcPct val="150000"/>
              </a:lnSpc>
              <a:buFont typeface="Arial" panose="020B0604020202020204" pitchFamily="34" charset="0"/>
              <a:buChar char="•"/>
            </a:pPr>
            <a:r>
              <a:rPr lang="en-US" sz="2000" b="0" i="0" u="none" strike="noStrike" baseline="0" dirty="0"/>
              <a:t>Collect 12 months water use</a:t>
            </a:r>
          </a:p>
          <a:p>
            <a:pPr marL="742950" lvl="1" indent="-285750">
              <a:lnSpc>
                <a:spcPct val="150000"/>
              </a:lnSpc>
              <a:buFont typeface="Arial" panose="020B0604020202020204" pitchFamily="34" charset="0"/>
              <a:buChar char="•"/>
            </a:pPr>
            <a:r>
              <a:rPr lang="en-US" sz="2000" b="0" i="0" u="none" strike="noStrike" baseline="0" dirty="0"/>
              <a:t>Provide building owners with water use data in an ESPM format</a:t>
            </a:r>
          </a:p>
        </p:txBody>
      </p:sp>
      <p:pic>
        <p:nvPicPr>
          <p:cNvPr id="5" name="Picture 4">
            <a:extLst>
              <a:ext uri="{FF2B5EF4-FFF2-40B4-BE49-F238E27FC236}">
                <a16:creationId xmlns:a16="http://schemas.microsoft.com/office/drawing/2014/main" id="{F1E2ED98-BF11-2F82-A0E4-F4EDD6908A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4675" y="914946"/>
            <a:ext cx="3490233" cy="5239669"/>
          </a:xfrm>
          <a:prstGeom prst="rect">
            <a:avLst/>
          </a:prstGeom>
        </p:spPr>
      </p:pic>
    </p:spTree>
    <p:extLst>
      <p:ext uri="{BB962C8B-B14F-4D97-AF65-F5344CB8AC3E}">
        <p14:creationId xmlns:p14="http://schemas.microsoft.com/office/powerpoint/2010/main" val="2837270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EC7F90-631C-BB6D-680C-B90A8A6BA6E2}"/>
              </a:ext>
            </a:extLst>
          </p:cNvPr>
          <p:cNvSpPr>
            <a:spLocks noGrp="1"/>
          </p:cNvSpPr>
          <p:nvPr>
            <p:ph type="body" sz="quarter" idx="4294967295"/>
          </p:nvPr>
        </p:nvSpPr>
        <p:spPr>
          <a:xfrm>
            <a:off x="1" y="203200"/>
            <a:ext cx="12136528" cy="551543"/>
          </a:xfrm>
        </p:spPr>
        <p:txBody>
          <a:bodyPr>
            <a:noAutofit/>
          </a:bodyPr>
          <a:lstStyle/>
          <a:p>
            <a:pPr marL="0" indent="0" algn="ctr">
              <a:buNone/>
            </a:pPr>
            <a:r>
              <a:rPr lang="en-US" sz="3200" dirty="0">
                <a:solidFill>
                  <a:schemeClr val="accent1">
                    <a:lumMod val="50000"/>
                  </a:schemeClr>
                </a:solidFill>
                <a:latin typeface="Arial Black" panose="020B0A04020102020204" pitchFamily="34" charset="0"/>
              </a:rPr>
              <a:t>Adapting to a Hotter Drier Future </a:t>
            </a:r>
          </a:p>
        </p:txBody>
      </p:sp>
      <p:sp>
        <p:nvSpPr>
          <p:cNvPr id="5" name="TextBox 4">
            <a:extLst>
              <a:ext uri="{FF2B5EF4-FFF2-40B4-BE49-F238E27FC236}">
                <a16:creationId xmlns:a16="http://schemas.microsoft.com/office/drawing/2014/main" id="{841BBDC7-63CD-FB6B-4A7D-A4B96CE2CCDC}"/>
              </a:ext>
            </a:extLst>
          </p:cNvPr>
          <p:cNvSpPr txBox="1"/>
          <p:nvPr/>
        </p:nvSpPr>
        <p:spPr>
          <a:xfrm>
            <a:off x="355871" y="975449"/>
            <a:ext cx="7757615" cy="3877985"/>
          </a:xfrm>
          <a:prstGeom prst="rect">
            <a:avLst/>
          </a:prstGeom>
          <a:noFill/>
        </p:spPr>
        <p:txBody>
          <a:bodyPr wrap="square">
            <a:spAutoFit/>
          </a:bodyPr>
          <a:lstStyle/>
          <a:p>
            <a:pPr marR="47090">
              <a:spcAft>
                <a:spcPts val="1200"/>
              </a:spcAft>
            </a:pPr>
            <a:r>
              <a:rPr lang="en-US" sz="2400" b="0" i="0" u="none" strike="noStrike" baseline="0" dirty="0">
                <a:latin typeface="Calibri" panose="020F0502020204030204" pitchFamily="34" charset="0"/>
              </a:rPr>
              <a:t>Create storage space for up to 4 million acre‐feet of water</a:t>
            </a:r>
            <a:endParaRPr lang="en-US" sz="3200" b="0" i="0" u="none" strike="noStrike" baseline="0" dirty="0">
              <a:latin typeface="Calibri" panose="020F0502020204030204" pitchFamily="34" charset="0"/>
            </a:endParaRPr>
          </a:p>
          <a:p>
            <a:pPr marR="44560">
              <a:spcAft>
                <a:spcPts val="1200"/>
              </a:spcAft>
            </a:pPr>
            <a:r>
              <a:rPr lang="en-US" sz="2400" b="0" i="0" u="none" strike="noStrike" baseline="0" dirty="0">
                <a:latin typeface="Calibri" panose="020F0502020204030204" pitchFamily="34" charset="0"/>
              </a:rPr>
              <a:t>Recycle and reuse at least 800,000 acre‐feet of water per year by 2030</a:t>
            </a:r>
            <a:endParaRPr lang="en-US" sz="3200" b="0" i="0" u="none" strike="noStrike" baseline="0" dirty="0">
              <a:latin typeface="Calibri" panose="020F0502020204030204" pitchFamily="34" charset="0"/>
            </a:endParaRPr>
          </a:p>
          <a:p>
            <a:pPr marR="40400">
              <a:spcAft>
                <a:spcPts val="1200"/>
              </a:spcAft>
            </a:pPr>
            <a:r>
              <a:rPr lang="en-US" sz="2400" b="0" i="0" u="none" strike="noStrike" baseline="0" dirty="0">
                <a:latin typeface="Calibri" panose="020F0502020204030204" pitchFamily="34" charset="0"/>
              </a:rPr>
              <a:t>Support local stormwater capture projects in cities and towns with the goal to increase annual supply capacity by at least 250,000 acre‐feet by 2030 and 500,000 acre‐ feet by 2040.</a:t>
            </a:r>
            <a:endParaRPr lang="en-US" sz="3200" b="0" i="0" u="none" strike="noStrike" baseline="0" dirty="0">
              <a:latin typeface="Calibri" panose="020F0502020204030204" pitchFamily="34" charset="0"/>
            </a:endParaRPr>
          </a:p>
          <a:p>
            <a:pPr marR="41940">
              <a:spcAft>
                <a:spcPts val="1200"/>
              </a:spcAft>
            </a:pPr>
            <a:r>
              <a:rPr lang="en-US" sz="2400" b="1" i="0" u="none" strike="noStrike" baseline="0" dirty="0">
                <a:latin typeface="Calibri" panose="020F0502020204030204" pitchFamily="34" charset="0"/>
              </a:rPr>
              <a:t>Reduce annual urban water demand by at least half a million acre‐feet by 2030.</a:t>
            </a:r>
          </a:p>
        </p:txBody>
      </p:sp>
      <p:pic>
        <p:nvPicPr>
          <p:cNvPr id="7" name="Picture 6">
            <a:extLst>
              <a:ext uri="{FF2B5EF4-FFF2-40B4-BE49-F238E27FC236}">
                <a16:creationId xmlns:a16="http://schemas.microsoft.com/office/drawing/2014/main" id="{2A566468-2205-435B-5505-517932C33B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3782" t="14445" r="-3642" b="-4485"/>
          <a:stretch/>
        </p:blipFill>
        <p:spPr>
          <a:xfrm>
            <a:off x="8377353" y="1029560"/>
            <a:ext cx="3759175" cy="4798880"/>
          </a:xfrm>
          <a:prstGeom prst="rect">
            <a:avLst/>
          </a:prstGeom>
        </p:spPr>
      </p:pic>
      <p:sp>
        <p:nvSpPr>
          <p:cNvPr id="8" name="Rectangle 7">
            <a:extLst>
              <a:ext uri="{FF2B5EF4-FFF2-40B4-BE49-F238E27FC236}">
                <a16:creationId xmlns:a16="http://schemas.microsoft.com/office/drawing/2014/main" id="{F1D30E4E-283D-1B54-01FC-8423D571DB38}"/>
              </a:ext>
            </a:extLst>
          </p:cNvPr>
          <p:cNvSpPr/>
          <p:nvPr/>
        </p:nvSpPr>
        <p:spPr>
          <a:xfrm>
            <a:off x="355871" y="4046251"/>
            <a:ext cx="7626986" cy="763641"/>
          </a:xfrm>
          <a:prstGeom prst="rect">
            <a:avLst/>
          </a:prstGeom>
          <a:solidFill>
            <a:srgbClr val="FFFF00">
              <a:alpha val="1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897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9B47D-F2A7-F24B-B61B-DC6DAE541E6B}"/>
              </a:ext>
            </a:extLst>
          </p:cNvPr>
          <p:cNvSpPr>
            <a:spLocks noGrp="1"/>
          </p:cNvSpPr>
          <p:nvPr>
            <p:ph type="body" sz="quarter" idx="10"/>
          </p:nvPr>
        </p:nvSpPr>
        <p:spPr>
          <a:xfrm>
            <a:off x="0" y="304800"/>
            <a:ext cx="12192000" cy="812800"/>
          </a:xfrm>
        </p:spPr>
        <p:txBody>
          <a:bodyPr>
            <a:normAutofit/>
          </a:bodyPr>
          <a:lstStyle/>
          <a:p>
            <a:pPr algn="ctr"/>
            <a:r>
              <a:rPr lang="en-US" sz="3200" dirty="0"/>
              <a:t>CII – Best Practices, cont. </a:t>
            </a:r>
          </a:p>
        </p:txBody>
      </p:sp>
      <p:sp>
        <p:nvSpPr>
          <p:cNvPr id="7" name="TextBox 6">
            <a:extLst>
              <a:ext uri="{FF2B5EF4-FFF2-40B4-BE49-F238E27FC236}">
                <a16:creationId xmlns:a16="http://schemas.microsoft.com/office/drawing/2014/main" id="{6E22D9EB-3147-49FC-34EE-DE9AAECE8BB9}"/>
              </a:ext>
            </a:extLst>
          </p:cNvPr>
          <p:cNvSpPr txBox="1"/>
          <p:nvPr/>
        </p:nvSpPr>
        <p:spPr>
          <a:xfrm>
            <a:off x="593651" y="1117613"/>
            <a:ext cx="10112449" cy="2123658"/>
          </a:xfrm>
          <a:prstGeom prst="rect">
            <a:avLst/>
          </a:prstGeom>
          <a:noFill/>
        </p:spPr>
        <p:txBody>
          <a:bodyPr wrap="square">
            <a:spAutoFit/>
          </a:bodyPr>
          <a:lstStyle/>
          <a:p>
            <a:pPr marL="342900" indent="-342900" algn="l">
              <a:buFont typeface="Arial" panose="020B0604020202020204" pitchFamily="34" charset="0"/>
              <a:buChar char="•"/>
            </a:pPr>
            <a:r>
              <a:rPr lang="en-US" sz="2400" b="0" i="0" u="none" strike="noStrike" baseline="0" dirty="0"/>
              <a:t>Top 20% threshold per classification category (excluding process water)</a:t>
            </a:r>
          </a:p>
          <a:p>
            <a:pPr marL="800100" lvl="1" indent="-342900">
              <a:buFont typeface="Arial" panose="020B0604020202020204" pitchFamily="34" charset="0"/>
              <a:buChar char="•"/>
            </a:pPr>
            <a:r>
              <a:rPr lang="en-US" sz="2000" b="0" i="0" u="none" strike="noStrike" baseline="0" dirty="0"/>
              <a:t>1 BMP per five BMP categories </a:t>
            </a:r>
            <a:br>
              <a:rPr lang="en-US" sz="2000" b="0" i="0" u="none" strike="noStrike" baseline="0" dirty="0"/>
            </a:br>
            <a:endParaRPr lang="en-US" sz="2000" b="0" i="0" u="none" strike="noStrike" baseline="0" dirty="0"/>
          </a:p>
          <a:p>
            <a:pPr marL="342900" indent="-342900" algn="l">
              <a:buFont typeface="Arial" panose="020B0604020202020204" pitchFamily="34" charset="0"/>
              <a:buChar char="•"/>
            </a:pPr>
            <a:r>
              <a:rPr lang="en-US" sz="2400" b="0" i="0" u="none" strike="noStrike" baseline="0" dirty="0"/>
              <a:t>Top 2.5% threshold</a:t>
            </a:r>
          </a:p>
          <a:p>
            <a:pPr marL="800100" lvl="1" indent="-342900">
              <a:buFont typeface="Arial" panose="020B0604020202020204" pitchFamily="34" charset="0"/>
              <a:buChar char="•"/>
            </a:pPr>
            <a:r>
              <a:rPr lang="en-US" sz="2000" b="0" i="0" u="none" strike="noStrike" baseline="0" dirty="0"/>
              <a:t>2 BMPs per five BMP categories </a:t>
            </a:r>
          </a:p>
          <a:p>
            <a:pPr lvl="1"/>
            <a:endParaRPr lang="en-US" sz="2400" b="0" i="0" u="none" strike="noStrike" baseline="0" dirty="0"/>
          </a:p>
        </p:txBody>
      </p:sp>
      <p:pic>
        <p:nvPicPr>
          <p:cNvPr id="6" name="Picture 5" descr="Chef cooking in kitchen">
            <a:extLst>
              <a:ext uri="{FF2B5EF4-FFF2-40B4-BE49-F238E27FC236}">
                <a16:creationId xmlns:a16="http://schemas.microsoft.com/office/drawing/2014/main" id="{7BD3ABCE-32C8-85A4-B0C8-94829A52C9ED}"/>
              </a:ext>
            </a:extLst>
          </p:cNvPr>
          <p:cNvPicPr>
            <a:picLocks noChangeAspect="1"/>
          </p:cNvPicPr>
          <p:nvPr/>
        </p:nvPicPr>
        <p:blipFill rotWithShape="1">
          <a:blip r:embed="rId3">
            <a:extLst>
              <a:ext uri="{28A0092B-C50C-407E-A947-70E740481C1C}">
                <a14:useLocalDpi xmlns:a14="http://schemas.microsoft.com/office/drawing/2010/main" val="0"/>
              </a:ext>
            </a:extLst>
          </a:blip>
          <a:srcRect r="10030" b="16974"/>
          <a:stretch/>
        </p:blipFill>
        <p:spPr>
          <a:xfrm>
            <a:off x="2423124" y="3025230"/>
            <a:ext cx="4076736" cy="2508069"/>
          </a:xfrm>
          <a:prstGeom prst="rect">
            <a:avLst/>
          </a:prstGeom>
        </p:spPr>
      </p:pic>
      <p:sp>
        <p:nvSpPr>
          <p:cNvPr id="3" name="Text Placeholder 3">
            <a:extLst>
              <a:ext uri="{FF2B5EF4-FFF2-40B4-BE49-F238E27FC236}">
                <a16:creationId xmlns:a16="http://schemas.microsoft.com/office/drawing/2014/main" id="{37DDD27D-2041-ECF1-E8DB-375C1C3F04B6}"/>
              </a:ext>
            </a:extLst>
          </p:cNvPr>
          <p:cNvSpPr>
            <a:spLocks noGrp="1"/>
          </p:cNvSpPr>
          <p:nvPr/>
        </p:nvSpPr>
        <p:spPr>
          <a:xfrm>
            <a:off x="6602730" y="2340610"/>
            <a:ext cx="5589270" cy="3877310"/>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solidFill>
                  <a:schemeClr val="tx1"/>
                </a:solidFill>
              </a:rPr>
              <a:t>Types of BMPS pr DWR Recommendations</a:t>
            </a:r>
          </a:p>
          <a:p>
            <a:pPr marL="342900" indent="-342900">
              <a:buFont typeface="Arial" panose="020B0604020202020204" pitchFamily="34" charset="0"/>
              <a:buChar char="•"/>
            </a:pPr>
            <a:r>
              <a:rPr lang="en-US" dirty="0">
                <a:solidFill>
                  <a:schemeClr val="tx1"/>
                </a:solidFill>
              </a:rPr>
              <a:t>Planning and assessment BMPs</a:t>
            </a:r>
          </a:p>
          <a:p>
            <a:pPr marL="1028700" lvl="1"/>
            <a:r>
              <a:rPr lang="en-US" dirty="0">
                <a:solidFill>
                  <a:schemeClr val="tx1"/>
                </a:solidFill>
                <a:cs typeface="Calibri"/>
              </a:rPr>
              <a:t>Water Assessments/Water Audits</a:t>
            </a:r>
          </a:p>
          <a:p>
            <a:pPr marL="1028700" lvl="1"/>
            <a:r>
              <a:rPr lang="en-US" dirty="0">
                <a:solidFill>
                  <a:schemeClr val="tx1"/>
                </a:solidFill>
                <a:cs typeface="Calibri"/>
              </a:rPr>
              <a:t>Water Management Plans</a:t>
            </a:r>
          </a:p>
          <a:p>
            <a:pPr marL="342900" indent="-342900">
              <a:buFont typeface="Arial" panose="020B0604020202020204" pitchFamily="34" charset="0"/>
              <a:buChar char="•"/>
            </a:pPr>
            <a:r>
              <a:rPr lang="en-US" dirty="0">
                <a:solidFill>
                  <a:schemeClr val="tx1"/>
                </a:solidFill>
                <a:cs typeface="Calibri"/>
              </a:rPr>
              <a:t>Water use specific actions and equipment BMPs</a:t>
            </a:r>
          </a:p>
          <a:p>
            <a:pPr marL="1028700" lvl="1"/>
            <a:r>
              <a:rPr lang="en-US" dirty="0">
                <a:solidFill>
                  <a:schemeClr val="tx1"/>
                </a:solidFill>
                <a:cs typeface="Calibri"/>
              </a:rPr>
              <a:t>Landscapes</a:t>
            </a:r>
          </a:p>
          <a:p>
            <a:pPr marL="1028700" lvl="1">
              <a:buFont typeface="Arial" panose="020B0604020202020204" pitchFamily="34" charset="0"/>
              <a:buChar char="•"/>
            </a:pPr>
            <a:r>
              <a:rPr lang="en-US" dirty="0">
                <a:solidFill>
                  <a:schemeClr val="tx1"/>
                </a:solidFill>
                <a:cs typeface="Calibri"/>
              </a:rPr>
              <a:t>Incentives</a:t>
            </a:r>
          </a:p>
          <a:p>
            <a:pPr marL="1028700" lvl="1"/>
            <a:r>
              <a:rPr lang="en-US" dirty="0">
                <a:solidFill>
                  <a:schemeClr val="tx1"/>
                </a:solidFill>
                <a:cs typeface="Calibri"/>
              </a:rPr>
              <a:t>Operational Practices</a:t>
            </a:r>
          </a:p>
          <a:p>
            <a:pPr marL="342900" indent="-342900">
              <a:buFont typeface="Arial" panose="020B0604020202020204" pitchFamily="34" charset="0"/>
              <a:buChar char="•"/>
            </a:pPr>
            <a:r>
              <a:rPr lang="en-US" dirty="0">
                <a:solidFill>
                  <a:schemeClr val="tx1"/>
                </a:solidFill>
                <a:cs typeface="Calibri"/>
              </a:rPr>
              <a:t>Educational and cultural BMPs</a:t>
            </a:r>
          </a:p>
          <a:p>
            <a:pPr marL="1028700" lvl="1"/>
            <a:r>
              <a:rPr lang="en-US" dirty="0">
                <a:solidFill>
                  <a:schemeClr val="tx1"/>
                </a:solidFill>
                <a:cs typeface="Calibri"/>
              </a:rPr>
              <a:t>Outreach</a:t>
            </a:r>
          </a:p>
          <a:p>
            <a:pPr marL="1028700" lvl="1"/>
            <a:r>
              <a:rPr lang="en-US" dirty="0">
                <a:solidFill>
                  <a:schemeClr val="tx1"/>
                </a:solidFill>
                <a:cs typeface="Calibri"/>
              </a:rPr>
              <a:t>Technical Assistance</a:t>
            </a:r>
          </a:p>
          <a:p>
            <a:pPr marL="1028700" lvl="1"/>
            <a:r>
              <a:rPr lang="en-US" dirty="0">
                <a:solidFill>
                  <a:schemeClr val="tx1"/>
                </a:solidFill>
                <a:cs typeface="Calibri"/>
              </a:rPr>
              <a:t>Collaboration and Coordination</a:t>
            </a:r>
          </a:p>
          <a:p>
            <a:pPr marL="342900" indent="-342900">
              <a:buFont typeface="Arial" panose="020B0604020202020204" pitchFamily="34" charset="0"/>
              <a:buChar char="•"/>
            </a:pPr>
            <a:endParaRPr lang="en-US" dirty="0">
              <a:solidFill>
                <a:srgbClr val="000000"/>
              </a:solidFill>
              <a:ea typeface="+mn-lt"/>
              <a:cs typeface="+mn-lt"/>
            </a:endParaRPr>
          </a:p>
          <a:p>
            <a:pPr marL="342900" indent="-342900">
              <a:buFont typeface="Arial" panose="020B0604020202020204" pitchFamily="34" charset="0"/>
              <a:buChar char="•"/>
            </a:pPr>
            <a:endParaRPr lang="en-US" dirty="0">
              <a:solidFill>
                <a:srgbClr val="595959"/>
              </a:solidFill>
              <a:cs typeface="Calibri"/>
            </a:endParaRPr>
          </a:p>
        </p:txBody>
      </p:sp>
    </p:spTree>
    <p:extLst>
      <p:ext uri="{BB962C8B-B14F-4D97-AF65-F5344CB8AC3E}">
        <p14:creationId xmlns:p14="http://schemas.microsoft.com/office/powerpoint/2010/main" val="61857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9B47D-F2A7-F24B-B61B-DC6DAE541E6B}"/>
              </a:ext>
            </a:extLst>
          </p:cNvPr>
          <p:cNvSpPr>
            <a:spLocks noGrp="1"/>
          </p:cNvSpPr>
          <p:nvPr>
            <p:ph type="body" sz="quarter" idx="10"/>
          </p:nvPr>
        </p:nvSpPr>
        <p:spPr>
          <a:xfrm>
            <a:off x="2250094" y="275771"/>
            <a:ext cx="9530461" cy="1092609"/>
          </a:xfrm>
        </p:spPr>
        <p:txBody>
          <a:bodyPr>
            <a:normAutofit lnSpcReduction="10000"/>
          </a:bodyPr>
          <a:lstStyle/>
          <a:p>
            <a:r>
              <a:rPr lang="en-US" sz="3200" dirty="0"/>
              <a:t>CII Performance Measures – </a:t>
            </a:r>
          </a:p>
          <a:p>
            <a:r>
              <a:rPr lang="en-US" sz="3200" dirty="0"/>
              <a:t>Mixed Use Meters</a:t>
            </a:r>
          </a:p>
        </p:txBody>
      </p:sp>
      <p:sp>
        <p:nvSpPr>
          <p:cNvPr id="7" name="TextBox 6">
            <a:extLst>
              <a:ext uri="{FF2B5EF4-FFF2-40B4-BE49-F238E27FC236}">
                <a16:creationId xmlns:a16="http://schemas.microsoft.com/office/drawing/2014/main" id="{6E22D9EB-3147-49FC-34EE-DE9AAECE8BB9}"/>
              </a:ext>
            </a:extLst>
          </p:cNvPr>
          <p:cNvSpPr txBox="1"/>
          <p:nvPr/>
        </p:nvSpPr>
        <p:spPr>
          <a:xfrm>
            <a:off x="450568" y="1919811"/>
            <a:ext cx="6325291" cy="2954655"/>
          </a:xfrm>
          <a:prstGeom prst="rect">
            <a:avLst/>
          </a:prstGeom>
          <a:noFill/>
        </p:spPr>
        <p:txBody>
          <a:bodyPr wrap="square">
            <a:spAutoFit/>
          </a:bodyPr>
          <a:lstStyle/>
          <a:p>
            <a:pPr marL="342900" indent="-342900">
              <a:buFont typeface="Arial" panose="020B0604020202020204" pitchFamily="34" charset="0"/>
              <a:buChar char="•"/>
            </a:pPr>
            <a:r>
              <a:rPr lang="en-US" sz="2400" b="0" i="0" u="none" strike="noStrike" baseline="0" dirty="0">
                <a:latin typeface="Arial" panose="020B0604020202020204" pitchFamily="34" charset="0"/>
              </a:rPr>
              <a:t>Threshold to determine which CII landscapes qualify for conversion to DIM</a:t>
            </a:r>
          </a:p>
          <a:p>
            <a:pPr marL="800100" lvl="1" indent="-342900">
              <a:buFont typeface="Arial" panose="020B0604020202020204" pitchFamily="34" charset="0"/>
              <a:buChar char="•"/>
            </a:pPr>
            <a:r>
              <a:rPr lang="en-US" sz="1900" b="0" i="0" u="none" strike="noStrike" baseline="0" dirty="0">
                <a:latin typeface="Arial" panose="020B0604020202020204" pitchFamily="34" charset="0"/>
              </a:rPr>
              <a:t>500,000 gallons annually</a:t>
            </a:r>
          </a:p>
          <a:p>
            <a:pPr marL="800100" lvl="1" indent="-342900">
              <a:buFont typeface="Arial" panose="020B0604020202020204" pitchFamily="34" charset="0"/>
              <a:buChar char="•"/>
            </a:pPr>
            <a:r>
              <a:rPr lang="en-US" sz="1900" dirty="0">
                <a:latin typeface="Arial" panose="020B0604020202020204" pitchFamily="34" charset="0"/>
              </a:rPr>
              <a:t>Properties impacted 72,033</a:t>
            </a:r>
            <a:endParaRPr lang="en-US" sz="1900" b="0" i="0" u="none" strike="noStrike" baseline="0" dirty="0">
              <a:latin typeface="Arial" panose="020B0604020202020204" pitchFamily="34" charset="0"/>
            </a:endParaRPr>
          </a:p>
          <a:p>
            <a:pPr marL="1257300" lvl="2" indent="-342900">
              <a:buFont typeface="Arial" panose="020B0604020202020204" pitchFamily="34" charset="0"/>
              <a:buChar char="•"/>
            </a:pPr>
            <a:r>
              <a:rPr lang="en-US" sz="1900" dirty="0">
                <a:latin typeface="Arial" panose="020B0604020202020204" pitchFamily="34" charset="0"/>
              </a:rPr>
              <a:t>DWR Recommendation was 1 acre</a:t>
            </a:r>
          </a:p>
          <a:p>
            <a:pPr marL="1257300" lvl="2" indent="-342900">
              <a:buFont typeface="Arial" panose="020B0604020202020204" pitchFamily="34" charset="0"/>
              <a:buChar char="•"/>
            </a:pPr>
            <a:r>
              <a:rPr lang="en-US" sz="1900" b="0" i="0" u="none" strike="noStrike" baseline="0" dirty="0">
                <a:latin typeface="Arial" panose="020B0604020202020204" pitchFamily="34" charset="0"/>
              </a:rPr>
              <a:t>Properties impacted 85,571</a:t>
            </a:r>
            <a:br>
              <a:rPr lang="en-US" sz="1900" b="0" i="0" u="none" strike="noStrike" baseline="0" dirty="0">
                <a:latin typeface="Arial" panose="020B0604020202020204" pitchFamily="34" charset="0"/>
              </a:rPr>
            </a:br>
            <a:endParaRPr lang="en-US" sz="1900" b="0" i="0" u="none" strike="noStrike" baseline="0" dirty="0">
              <a:latin typeface="Arial" panose="020B0604020202020204" pitchFamily="34" charset="0"/>
            </a:endParaRPr>
          </a:p>
          <a:p>
            <a:pPr marL="342900" indent="-342900">
              <a:buFont typeface="Arial" panose="020B0604020202020204" pitchFamily="34" charset="0"/>
              <a:buChar char="•"/>
            </a:pPr>
            <a:r>
              <a:rPr lang="en-US" sz="2400" b="0" i="0" u="none" strike="noStrike" baseline="0" dirty="0">
                <a:latin typeface="Arial" panose="020B0604020202020204" pitchFamily="34" charset="0"/>
              </a:rPr>
              <a:t>Defining "in-lieu" technologies</a:t>
            </a:r>
          </a:p>
          <a:p>
            <a:pPr marL="800100" lvl="1" indent="-342900">
              <a:buFont typeface="Arial" panose="020B0604020202020204" pitchFamily="34" charset="0"/>
              <a:buChar char="•"/>
            </a:pPr>
            <a:r>
              <a:rPr lang="en-US" sz="1900" b="0" i="0" u="none" strike="noStrike" baseline="0" dirty="0">
                <a:latin typeface="Arial" panose="020B0604020202020204" pitchFamily="34" charset="0"/>
              </a:rPr>
              <a:t>Hardware, software, actions</a:t>
            </a:r>
          </a:p>
        </p:txBody>
      </p:sp>
      <p:pic>
        <p:nvPicPr>
          <p:cNvPr id="9" name="Picture 8">
            <a:extLst>
              <a:ext uri="{FF2B5EF4-FFF2-40B4-BE49-F238E27FC236}">
                <a16:creationId xmlns:a16="http://schemas.microsoft.com/office/drawing/2014/main" id="{EAF16258-8CCD-2846-1640-271EF5F082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5859" y="1368381"/>
            <a:ext cx="4820421" cy="4424005"/>
          </a:xfrm>
          <a:prstGeom prst="rect">
            <a:avLst/>
          </a:prstGeom>
        </p:spPr>
      </p:pic>
      <p:sp>
        <p:nvSpPr>
          <p:cNvPr id="4" name="Rectangle 3">
            <a:extLst>
              <a:ext uri="{FF2B5EF4-FFF2-40B4-BE49-F238E27FC236}">
                <a16:creationId xmlns:a16="http://schemas.microsoft.com/office/drawing/2014/main" id="{9AF4E792-89F7-D4FD-E582-5508FF3DAAC4}"/>
              </a:ext>
            </a:extLst>
          </p:cNvPr>
          <p:cNvSpPr/>
          <p:nvPr/>
        </p:nvSpPr>
        <p:spPr>
          <a:xfrm>
            <a:off x="595720" y="1919810"/>
            <a:ext cx="5944780" cy="208069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71F1D45-32DF-FCB1-E125-4C2D8E361D89}"/>
              </a:ext>
            </a:extLst>
          </p:cNvPr>
          <p:cNvGrpSpPr/>
          <p:nvPr/>
        </p:nvGrpSpPr>
        <p:grpSpPr>
          <a:xfrm>
            <a:off x="230210" y="181615"/>
            <a:ext cx="1633298" cy="1302698"/>
            <a:chOff x="178741" y="1984990"/>
            <a:chExt cx="1633298" cy="1302698"/>
          </a:xfrm>
        </p:grpSpPr>
        <p:sp>
          <p:nvSpPr>
            <p:cNvPr id="5" name="TextBox 4">
              <a:extLst>
                <a:ext uri="{FF2B5EF4-FFF2-40B4-BE49-F238E27FC236}">
                  <a16:creationId xmlns:a16="http://schemas.microsoft.com/office/drawing/2014/main" id="{A0ABECEA-D8C9-0CCF-1A81-15EE28BD9025}"/>
                </a:ext>
              </a:extLst>
            </p:cNvPr>
            <p:cNvSpPr txBox="1"/>
            <p:nvPr/>
          </p:nvSpPr>
          <p:spPr>
            <a:xfrm>
              <a:off x="178741" y="2702913"/>
              <a:ext cx="1633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CII Dedicated Irrigation Meter</a:t>
              </a:r>
            </a:p>
          </p:txBody>
        </p:sp>
        <p:pic>
          <p:nvPicPr>
            <p:cNvPr id="6" name="Picture 5">
              <a:extLst>
                <a:ext uri="{FF2B5EF4-FFF2-40B4-BE49-F238E27FC236}">
                  <a16:creationId xmlns:a16="http://schemas.microsoft.com/office/drawing/2014/main" id="{873D6E2B-24AA-243E-F5B1-7387D762B2D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5328" y="1984990"/>
              <a:ext cx="860125" cy="771948"/>
            </a:xfrm>
            <a:prstGeom prst="rect">
              <a:avLst/>
            </a:prstGeom>
          </p:spPr>
        </p:pic>
      </p:grpSp>
    </p:spTree>
    <p:extLst>
      <p:ext uri="{BB962C8B-B14F-4D97-AF65-F5344CB8AC3E}">
        <p14:creationId xmlns:p14="http://schemas.microsoft.com/office/powerpoint/2010/main" val="1530558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9B47D-F2A7-F24B-B61B-DC6DAE541E6B}"/>
              </a:ext>
            </a:extLst>
          </p:cNvPr>
          <p:cNvSpPr>
            <a:spLocks noGrp="1"/>
          </p:cNvSpPr>
          <p:nvPr>
            <p:ph type="body" sz="quarter" idx="10"/>
          </p:nvPr>
        </p:nvSpPr>
        <p:spPr>
          <a:xfrm>
            <a:off x="2209800" y="275771"/>
            <a:ext cx="9570756" cy="639175"/>
          </a:xfrm>
        </p:spPr>
        <p:txBody>
          <a:bodyPr>
            <a:normAutofit/>
          </a:bodyPr>
          <a:lstStyle/>
          <a:p>
            <a:r>
              <a:rPr lang="en-US" sz="3200" dirty="0"/>
              <a:t>CII with DIMs</a:t>
            </a:r>
          </a:p>
        </p:txBody>
      </p:sp>
      <p:sp>
        <p:nvSpPr>
          <p:cNvPr id="7" name="TextBox 6">
            <a:extLst>
              <a:ext uri="{FF2B5EF4-FFF2-40B4-BE49-F238E27FC236}">
                <a16:creationId xmlns:a16="http://schemas.microsoft.com/office/drawing/2014/main" id="{6E22D9EB-3147-49FC-34EE-DE9AAECE8BB9}"/>
              </a:ext>
            </a:extLst>
          </p:cNvPr>
          <p:cNvSpPr txBox="1"/>
          <p:nvPr/>
        </p:nvSpPr>
        <p:spPr>
          <a:xfrm>
            <a:off x="1886691" y="3746280"/>
            <a:ext cx="9893865" cy="1938992"/>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rPr>
              <a:t>All CII-DIM landscapes must be measured by 2028.</a:t>
            </a:r>
          </a:p>
          <a:p>
            <a:pPr marL="800100" lvl="1" indent="-342900">
              <a:buFont typeface="Arial" panose="020B0604020202020204" pitchFamily="34" charset="0"/>
              <a:buChar char="•"/>
            </a:pPr>
            <a:r>
              <a:rPr lang="en-US" sz="2400" dirty="0">
                <a:latin typeface="Arial" panose="020B0604020202020204" pitchFamily="34" charset="0"/>
              </a:rPr>
              <a:t>DWR currently working on CII-LAM-LUCD </a:t>
            </a:r>
          </a:p>
          <a:p>
            <a:pPr marL="342900" indent="-342900">
              <a:buFont typeface="Arial" panose="020B0604020202020204" pitchFamily="34" charset="0"/>
              <a:buChar char="•"/>
            </a:pPr>
            <a:r>
              <a:rPr lang="en-US" sz="2400" i="0" u="none" strike="noStrike" baseline="0" dirty="0">
                <a:latin typeface="Arial" panose="020B0604020202020204" pitchFamily="34" charset="0"/>
              </a:rPr>
              <a:t>Starting in 2028, suppliers will calculate their CII outdoor water </a:t>
            </a:r>
            <a:r>
              <a:rPr lang="en-US" sz="2400" dirty="0">
                <a:latin typeface="Arial" panose="020B0604020202020204" pitchFamily="34" charset="0"/>
              </a:rPr>
              <a:t>budgets for those accounts with DIMs</a:t>
            </a:r>
          </a:p>
          <a:p>
            <a:pPr marL="342900" indent="-342900">
              <a:buFont typeface="Arial" panose="020B0604020202020204" pitchFamily="34" charset="0"/>
              <a:buChar char="•"/>
            </a:pPr>
            <a:r>
              <a:rPr lang="en-US" sz="2400" dirty="0">
                <a:latin typeface="Arial" panose="020B0604020202020204" pitchFamily="34" charset="0"/>
              </a:rPr>
              <a:t>CII SLAs exclude areas planted with non-functional turf.  </a:t>
            </a:r>
          </a:p>
        </p:txBody>
      </p:sp>
      <p:grpSp>
        <p:nvGrpSpPr>
          <p:cNvPr id="5" name="Group 4">
            <a:extLst>
              <a:ext uri="{FF2B5EF4-FFF2-40B4-BE49-F238E27FC236}">
                <a16:creationId xmlns:a16="http://schemas.microsoft.com/office/drawing/2014/main" id="{451DD2DC-A258-4C89-0411-E147273AF742}"/>
              </a:ext>
            </a:extLst>
          </p:cNvPr>
          <p:cNvGrpSpPr/>
          <p:nvPr/>
        </p:nvGrpSpPr>
        <p:grpSpPr>
          <a:xfrm>
            <a:off x="253393" y="275771"/>
            <a:ext cx="1633298" cy="1302698"/>
            <a:chOff x="2632140" y="4710864"/>
            <a:chExt cx="1736361" cy="1441480"/>
          </a:xfrm>
        </p:grpSpPr>
        <p:sp>
          <p:nvSpPr>
            <p:cNvPr id="6" name="TextBox 5">
              <a:extLst>
                <a:ext uri="{FF2B5EF4-FFF2-40B4-BE49-F238E27FC236}">
                  <a16:creationId xmlns:a16="http://schemas.microsoft.com/office/drawing/2014/main" id="{5E143224-BE2F-1455-DDDB-DD6D4920FD3C}"/>
                </a:ext>
              </a:extLst>
            </p:cNvPr>
            <p:cNvSpPr txBox="1"/>
            <p:nvPr/>
          </p:nvSpPr>
          <p:spPr>
            <a:xfrm>
              <a:off x="2632140" y="5505270"/>
              <a:ext cx="1736361" cy="6470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CII Dedicated Irrigation Meter</a:t>
              </a:r>
            </a:p>
          </p:txBody>
        </p:sp>
        <p:pic>
          <p:nvPicPr>
            <p:cNvPr id="8" name="Picture 7">
              <a:extLst>
                <a:ext uri="{FF2B5EF4-FFF2-40B4-BE49-F238E27FC236}">
                  <a16:creationId xmlns:a16="http://schemas.microsoft.com/office/drawing/2014/main" id="{DB787895-18F9-7AE1-FA27-DCE46C5260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40517" y="4710864"/>
              <a:ext cx="914400" cy="854187"/>
            </a:xfrm>
            <a:prstGeom prst="rect">
              <a:avLst/>
            </a:prstGeom>
          </p:spPr>
        </p:pic>
      </p:grpSp>
      <p:graphicFrame>
        <p:nvGraphicFramePr>
          <p:cNvPr id="10" name="Table 9">
            <a:extLst>
              <a:ext uri="{FF2B5EF4-FFF2-40B4-BE49-F238E27FC236}">
                <a16:creationId xmlns:a16="http://schemas.microsoft.com/office/drawing/2014/main" id="{10D9D6C7-BDCD-1E00-0665-046A17D8BB51}"/>
              </a:ext>
            </a:extLst>
          </p:cNvPr>
          <p:cNvGraphicFramePr>
            <a:graphicFrameLocks noGrp="1"/>
          </p:cNvGraphicFramePr>
          <p:nvPr>
            <p:extLst>
              <p:ext uri="{D42A27DB-BD31-4B8C-83A1-F6EECF244321}">
                <p14:modId xmlns:p14="http://schemas.microsoft.com/office/powerpoint/2010/main" val="4137593074"/>
              </p:ext>
            </p:extLst>
          </p:nvPr>
        </p:nvGraphicFramePr>
        <p:xfrm>
          <a:off x="2209800" y="1600200"/>
          <a:ext cx="6645286" cy="1828800"/>
        </p:xfrm>
        <a:graphic>
          <a:graphicData uri="http://schemas.openxmlformats.org/drawingml/2006/table">
            <a:tbl>
              <a:tblPr firstRow="1" bandRow="1">
                <a:tableStyleId>{5C22544A-7EE6-4342-B048-85BDC9FD1C3A}</a:tableStyleId>
              </a:tblPr>
              <a:tblGrid>
                <a:gridCol w="4972298">
                  <a:extLst>
                    <a:ext uri="{9D8B030D-6E8A-4147-A177-3AD203B41FA5}">
                      <a16:colId xmlns:a16="http://schemas.microsoft.com/office/drawing/2014/main" val="4013139144"/>
                    </a:ext>
                  </a:extLst>
                </a:gridCol>
                <a:gridCol w="1672988">
                  <a:extLst>
                    <a:ext uri="{9D8B030D-6E8A-4147-A177-3AD203B41FA5}">
                      <a16:colId xmlns:a16="http://schemas.microsoft.com/office/drawing/2014/main" val="4174300044"/>
                    </a:ext>
                  </a:extLst>
                </a:gridCol>
              </a:tblGrid>
              <a:tr h="370840">
                <a:tc>
                  <a:txBody>
                    <a:bodyPr/>
                    <a:lstStyle/>
                    <a:p>
                      <a:r>
                        <a:rPr lang="en-US" sz="2400" b="1" dirty="0"/>
                        <a:t>Year</a:t>
                      </a:r>
                    </a:p>
                  </a:txBody>
                  <a:tcPr/>
                </a:tc>
                <a:tc>
                  <a:txBody>
                    <a:bodyPr/>
                    <a:lstStyle/>
                    <a:p>
                      <a:r>
                        <a:rPr lang="en-US" sz="2400" b="1" dirty="0"/>
                        <a:t>Standard</a:t>
                      </a:r>
                    </a:p>
                  </a:txBody>
                  <a:tcPr/>
                </a:tc>
                <a:extLst>
                  <a:ext uri="{0D108BD9-81ED-4DB2-BD59-A6C34878D82A}">
                    <a16:rowId xmlns:a16="http://schemas.microsoft.com/office/drawing/2014/main" val="3992418981"/>
                  </a:ext>
                </a:extLst>
              </a:tr>
              <a:tr h="370840">
                <a:tc>
                  <a:txBody>
                    <a:bodyPr/>
                    <a:lstStyle/>
                    <a:p>
                      <a:r>
                        <a:rPr lang="en-US" sz="2400" b="1" dirty="0"/>
                        <a:t>Through Sept. 30, 2030</a:t>
                      </a:r>
                    </a:p>
                  </a:txBody>
                  <a:tcPr/>
                </a:tc>
                <a:tc>
                  <a:txBody>
                    <a:bodyPr/>
                    <a:lstStyle/>
                    <a:p>
                      <a:r>
                        <a:rPr lang="en-US" sz="2400" b="1" dirty="0"/>
                        <a:t>0.80</a:t>
                      </a:r>
                    </a:p>
                  </a:txBody>
                  <a:tcPr/>
                </a:tc>
                <a:extLst>
                  <a:ext uri="{0D108BD9-81ED-4DB2-BD59-A6C34878D82A}">
                    <a16:rowId xmlns:a16="http://schemas.microsoft.com/office/drawing/2014/main" val="3923366261"/>
                  </a:ext>
                </a:extLst>
              </a:tr>
              <a:tr h="370840">
                <a:tc>
                  <a:txBody>
                    <a:bodyPr/>
                    <a:lstStyle/>
                    <a:p>
                      <a:r>
                        <a:rPr lang="en-US" sz="2400" b="1" dirty="0"/>
                        <a:t>Oct. 1, 2030 – Sept. 30, 2035</a:t>
                      </a:r>
                    </a:p>
                  </a:txBody>
                  <a:tcPr/>
                </a:tc>
                <a:tc>
                  <a:txBody>
                    <a:bodyPr/>
                    <a:lstStyle/>
                    <a:p>
                      <a:r>
                        <a:rPr lang="en-US" sz="2400" b="1" dirty="0"/>
                        <a:t>0.63</a:t>
                      </a:r>
                    </a:p>
                  </a:txBody>
                  <a:tcPr/>
                </a:tc>
                <a:extLst>
                  <a:ext uri="{0D108BD9-81ED-4DB2-BD59-A6C34878D82A}">
                    <a16:rowId xmlns:a16="http://schemas.microsoft.com/office/drawing/2014/main" val="2398202844"/>
                  </a:ext>
                </a:extLst>
              </a:tr>
              <a:tr h="370840">
                <a:tc>
                  <a:txBody>
                    <a:bodyPr/>
                    <a:lstStyle/>
                    <a:p>
                      <a:r>
                        <a:rPr lang="en-US" sz="2400" b="1" dirty="0"/>
                        <a:t>Oct. 1, 2035 onward</a:t>
                      </a:r>
                    </a:p>
                  </a:txBody>
                  <a:tcPr/>
                </a:tc>
                <a:tc>
                  <a:txBody>
                    <a:bodyPr/>
                    <a:lstStyle/>
                    <a:p>
                      <a:r>
                        <a:rPr lang="en-US" sz="2400" b="1" dirty="0"/>
                        <a:t>0.45</a:t>
                      </a:r>
                    </a:p>
                  </a:txBody>
                  <a:tcPr/>
                </a:tc>
                <a:extLst>
                  <a:ext uri="{0D108BD9-81ED-4DB2-BD59-A6C34878D82A}">
                    <a16:rowId xmlns:a16="http://schemas.microsoft.com/office/drawing/2014/main" val="545414756"/>
                  </a:ext>
                </a:extLst>
              </a:tr>
            </a:tbl>
          </a:graphicData>
        </a:graphic>
      </p:graphicFrame>
      <p:sp>
        <p:nvSpPr>
          <p:cNvPr id="11" name="Rectangle 10">
            <a:extLst>
              <a:ext uri="{FF2B5EF4-FFF2-40B4-BE49-F238E27FC236}">
                <a16:creationId xmlns:a16="http://schemas.microsoft.com/office/drawing/2014/main" id="{08F36195-E2AE-1D38-BF47-0114A148EC8F}"/>
              </a:ext>
            </a:extLst>
          </p:cNvPr>
          <p:cNvSpPr/>
          <p:nvPr/>
        </p:nvSpPr>
        <p:spPr>
          <a:xfrm>
            <a:off x="2209800" y="3025607"/>
            <a:ext cx="6645286" cy="34624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659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1BD12F-0770-2B1E-A1BE-86869E077EBE}"/>
              </a:ext>
            </a:extLst>
          </p:cNvPr>
          <p:cNvSpPr txBox="1"/>
          <p:nvPr/>
        </p:nvSpPr>
        <p:spPr>
          <a:xfrm>
            <a:off x="1863507" y="1501776"/>
            <a:ext cx="10303634" cy="3970318"/>
          </a:xfrm>
          <a:prstGeom prst="rect">
            <a:avLst/>
          </a:prstGeom>
          <a:noFill/>
        </p:spPr>
        <p:txBody>
          <a:bodyPr wrap="square">
            <a:spAutoFit/>
          </a:bodyPr>
          <a:lstStyle/>
          <a:p>
            <a:pPr marL="342900" indent="-342900">
              <a:buFont typeface="Arial" panose="020B0604020202020204" pitchFamily="34" charset="0"/>
              <a:buChar char="•"/>
            </a:pPr>
            <a:r>
              <a:rPr lang="en-US" sz="2800" dirty="0">
                <a:latin typeface="Arial" panose="020B0604020202020204" pitchFamily="34" charset="0"/>
              </a:rPr>
              <a:t>SLAs for CII landscapes with DIMs would be the same as defined under MWELO, with the following additional landscape types</a:t>
            </a:r>
          </a:p>
          <a:p>
            <a:pPr marL="800100" lvl="1" indent="-342900">
              <a:buFont typeface="Arial" panose="020B0604020202020204" pitchFamily="34" charset="0"/>
              <a:buChar char="•"/>
            </a:pPr>
            <a:r>
              <a:rPr lang="en-US" sz="2800" dirty="0">
                <a:latin typeface="Arial" panose="020B0604020202020204" pitchFamily="34" charset="0"/>
              </a:rPr>
              <a:t>Bioengineered slopes; </a:t>
            </a:r>
          </a:p>
          <a:p>
            <a:pPr marL="800100" lvl="1" indent="-342900">
              <a:buFont typeface="Arial" panose="020B0604020202020204" pitchFamily="34" charset="0"/>
              <a:buChar char="•"/>
            </a:pPr>
            <a:r>
              <a:rPr lang="en-US" sz="2800" dirty="0">
                <a:latin typeface="Arial" panose="020B0604020202020204" pitchFamily="34" charset="0"/>
              </a:rPr>
              <a:t>Ponds for recreation or for sustaining wildlife; </a:t>
            </a:r>
          </a:p>
          <a:p>
            <a:pPr marL="800100" lvl="1" indent="-342900">
              <a:buFont typeface="Arial" panose="020B0604020202020204" pitchFamily="34" charset="0"/>
              <a:buChar char="•"/>
            </a:pPr>
            <a:r>
              <a:rPr lang="en-US" sz="2800" dirty="0">
                <a:latin typeface="Arial" panose="020B0604020202020204" pitchFamily="34" charset="0"/>
              </a:rPr>
              <a:t>Public swimming pools; </a:t>
            </a:r>
          </a:p>
          <a:p>
            <a:pPr marL="800100" lvl="1" indent="-342900">
              <a:buFont typeface="Arial" panose="020B0604020202020204" pitchFamily="34" charset="0"/>
              <a:buChar char="•"/>
            </a:pPr>
            <a:r>
              <a:rPr lang="en-US" sz="2800" dirty="0">
                <a:latin typeface="Arial" panose="020B0604020202020204" pitchFamily="34" charset="0"/>
              </a:rPr>
              <a:t>Existing plant collections, botanical gardens, and arboretums; and</a:t>
            </a:r>
          </a:p>
          <a:p>
            <a:pPr marL="800100" lvl="1" indent="-342900">
              <a:buFont typeface="Arial" panose="020B0604020202020204" pitchFamily="34" charset="0"/>
              <a:buChar char="•"/>
            </a:pPr>
            <a:r>
              <a:rPr lang="en-US" sz="2800" dirty="0">
                <a:latin typeface="Arial" panose="020B0604020202020204" pitchFamily="34" charset="0"/>
              </a:rPr>
              <a:t>Cemeteries built before 2015.</a:t>
            </a:r>
          </a:p>
        </p:txBody>
      </p:sp>
      <p:grpSp>
        <p:nvGrpSpPr>
          <p:cNvPr id="4" name="Group 3">
            <a:extLst>
              <a:ext uri="{FF2B5EF4-FFF2-40B4-BE49-F238E27FC236}">
                <a16:creationId xmlns:a16="http://schemas.microsoft.com/office/drawing/2014/main" id="{34723542-EF3A-E1D6-9997-4D116637890E}"/>
              </a:ext>
            </a:extLst>
          </p:cNvPr>
          <p:cNvGrpSpPr/>
          <p:nvPr/>
        </p:nvGrpSpPr>
        <p:grpSpPr>
          <a:xfrm>
            <a:off x="230210" y="181615"/>
            <a:ext cx="1633298" cy="1302698"/>
            <a:chOff x="178741" y="1984990"/>
            <a:chExt cx="1633298" cy="1302698"/>
          </a:xfrm>
        </p:grpSpPr>
        <p:sp>
          <p:nvSpPr>
            <p:cNvPr id="5" name="TextBox 4">
              <a:extLst>
                <a:ext uri="{FF2B5EF4-FFF2-40B4-BE49-F238E27FC236}">
                  <a16:creationId xmlns:a16="http://schemas.microsoft.com/office/drawing/2014/main" id="{D5CB1D01-5C09-C086-E764-3152E5B0889B}"/>
                </a:ext>
              </a:extLst>
            </p:cNvPr>
            <p:cNvSpPr txBox="1"/>
            <p:nvPr/>
          </p:nvSpPr>
          <p:spPr>
            <a:xfrm>
              <a:off x="178741" y="2702913"/>
              <a:ext cx="16332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CII Dedicated Irrigation Meter</a:t>
              </a:r>
            </a:p>
          </p:txBody>
        </p:sp>
        <p:pic>
          <p:nvPicPr>
            <p:cNvPr id="6" name="Picture 5">
              <a:extLst>
                <a:ext uri="{FF2B5EF4-FFF2-40B4-BE49-F238E27FC236}">
                  <a16:creationId xmlns:a16="http://schemas.microsoft.com/office/drawing/2014/main" id="{93734631-E5E2-90E9-6C7A-5BB695DD09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5328" y="1984990"/>
              <a:ext cx="860125" cy="771948"/>
            </a:xfrm>
            <a:prstGeom prst="rect">
              <a:avLst/>
            </a:prstGeom>
          </p:spPr>
        </p:pic>
      </p:grpSp>
      <p:sp>
        <p:nvSpPr>
          <p:cNvPr id="7" name="Text Placeholder 1">
            <a:extLst>
              <a:ext uri="{FF2B5EF4-FFF2-40B4-BE49-F238E27FC236}">
                <a16:creationId xmlns:a16="http://schemas.microsoft.com/office/drawing/2014/main" id="{D1DF79A2-1790-BB4E-D1F6-A2A3D340B445}"/>
              </a:ext>
            </a:extLst>
          </p:cNvPr>
          <p:cNvSpPr txBox="1">
            <a:spLocks/>
          </p:cNvSpPr>
          <p:nvPr/>
        </p:nvSpPr>
        <p:spPr>
          <a:xfrm>
            <a:off x="2250094" y="275771"/>
            <a:ext cx="9530461" cy="1092609"/>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chemeClr val="accent1">
                    <a:lumMod val="50000"/>
                  </a:schemeClr>
                </a:solidFill>
                <a:latin typeface="Arial Black" panose="020B0A04020102020204" pitchFamily="34" charset="0"/>
              </a:rPr>
              <a:t>Defining CII DIM Special Landscape Areas</a:t>
            </a:r>
          </a:p>
        </p:txBody>
      </p:sp>
      <p:pic>
        <p:nvPicPr>
          <p:cNvPr id="8" name="Picture 7">
            <a:extLst>
              <a:ext uri="{FF2B5EF4-FFF2-40B4-BE49-F238E27FC236}">
                <a16:creationId xmlns:a16="http://schemas.microsoft.com/office/drawing/2014/main" id="{A78549A8-B279-8A05-6A8B-2487211036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226" y="1730354"/>
            <a:ext cx="1452159" cy="1361064"/>
          </a:xfrm>
          <a:prstGeom prst="rect">
            <a:avLst/>
          </a:prstGeom>
        </p:spPr>
      </p:pic>
    </p:spTree>
    <p:extLst>
      <p:ext uri="{BB962C8B-B14F-4D97-AF65-F5344CB8AC3E}">
        <p14:creationId xmlns:p14="http://schemas.microsoft.com/office/powerpoint/2010/main" val="2412600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9B47D-F2A7-F24B-B61B-DC6DAE541E6B}"/>
              </a:ext>
            </a:extLst>
          </p:cNvPr>
          <p:cNvSpPr>
            <a:spLocks noGrp="1"/>
          </p:cNvSpPr>
          <p:nvPr>
            <p:ph type="body" sz="quarter" idx="10"/>
          </p:nvPr>
        </p:nvSpPr>
        <p:spPr>
          <a:xfrm>
            <a:off x="0" y="319314"/>
            <a:ext cx="12192000" cy="595632"/>
          </a:xfrm>
        </p:spPr>
        <p:txBody>
          <a:bodyPr>
            <a:normAutofit/>
          </a:bodyPr>
          <a:lstStyle/>
          <a:p>
            <a:pPr algn="ctr"/>
            <a:r>
              <a:rPr lang="en-US" sz="3200" dirty="0"/>
              <a:t>CII – Timeline</a:t>
            </a:r>
          </a:p>
        </p:txBody>
      </p:sp>
      <p:pic>
        <p:nvPicPr>
          <p:cNvPr id="4" name="Picture 3">
            <a:extLst>
              <a:ext uri="{FF2B5EF4-FFF2-40B4-BE49-F238E27FC236}">
                <a16:creationId xmlns:a16="http://schemas.microsoft.com/office/drawing/2014/main" id="{FE692AA8-1DC8-3EB2-9949-49B9CEB416AE}"/>
              </a:ext>
            </a:extLst>
          </p:cNvPr>
          <p:cNvPicPr>
            <a:picLocks noChangeAspect="1"/>
          </p:cNvPicPr>
          <p:nvPr/>
        </p:nvPicPr>
        <p:blipFill>
          <a:blip r:embed="rId3"/>
          <a:stretch>
            <a:fillRect/>
          </a:stretch>
        </p:blipFill>
        <p:spPr>
          <a:xfrm>
            <a:off x="1638461" y="1185979"/>
            <a:ext cx="9340870" cy="4924416"/>
          </a:xfrm>
          <a:prstGeom prst="rect">
            <a:avLst/>
          </a:prstGeom>
        </p:spPr>
      </p:pic>
    </p:spTree>
    <p:extLst>
      <p:ext uri="{BB962C8B-B14F-4D97-AF65-F5344CB8AC3E}">
        <p14:creationId xmlns:p14="http://schemas.microsoft.com/office/powerpoint/2010/main" val="3397570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5737AA-6C6C-7C25-42A5-338754C6CB0D}"/>
              </a:ext>
            </a:extLst>
          </p:cNvPr>
          <p:cNvSpPr txBox="1">
            <a:spLocks/>
          </p:cNvSpPr>
          <p:nvPr/>
        </p:nvSpPr>
        <p:spPr>
          <a:xfrm>
            <a:off x="674860" y="1021278"/>
            <a:ext cx="10108167" cy="22449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dirty="0">
                <a:solidFill>
                  <a:schemeClr val="accent1">
                    <a:lumMod val="50000"/>
                  </a:schemeClr>
                </a:solidFill>
                <a:latin typeface="Arial Black" panose="020B0A04020102020204" pitchFamily="34" charset="0"/>
              </a:rPr>
              <a:t>Other: </a:t>
            </a:r>
          </a:p>
          <a:p>
            <a:pPr marL="0" indent="0" algn="ctr">
              <a:buNone/>
            </a:pPr>
            <a:r>
              <a:rPr lang="en-US" sz="4400" dirty="0">
                <a:solidFill>
                  <a:schemeClr val="accent1">
                    <a:lumMod val="50000"/>
                  </a:schemeClr>
                </a:solidFill>
                <a:latin typeface="Arial Black" panose="020B0A04020102020204" pitchFamily="34" charset="0"/>
              </a:rPr>
              <a:t>Water Loss</a:t>
            </a:r>
          </a:p>
          <a:p>
            <a:pPr marL="0" indent="0" algn="ctr">
              <a:buNone/>
            </a:pPr>
            <a:r>
              <a:rPr lang="en-US" sz="4400" dirty="0">
                <a:solidFill>
                  <a:schemeClr val="accent1">
                    <a:lumMod val="50000"/>
                  </a:schemeClr>
                </a:solidFill>
                <a:latin typeface="Arial Black" panose="020B0A04020102020204" pitchFamily="34" charset="0"/>
              </a:rPr>
              <a:t>Variances</a:t>
            </a:r>
          </a:p>
          <a:p>
            <a:pPr marL="0" indent="0" algn="ctr">
              <a:buNone/>
            </a:pPr>
            <a:r>
              <a:rPr lang="en-US" sz="4400" dirty="0">
                <a:solidFill>
                  <a:schemeClr val="accent1">
                    <a:lumMod val="50000"/>
                  </a:schemeClr>
                </a:solidFill>
                <a:latin typeface="Arial Black" panose="020B0A04020102020204" pitchFamily="34" charset="0"/>
              </a:rPr>
              <a:t>Potable Reuse</a:t>
            </a:r>
          </a:p>
          <a:p>
            <a:pPr marL="0" indent="0" algn="ctr">
              <a:buNone/>
            </a:pPr>
            <a:endParaRPr lang="en-US" sz="4400" dirty="0">
              <a:solidFill>
                <a:schemeClr val="accent1">
                  <a:lumMod val="50000"/>
                </a:schemeClr>
              </a:solidFill>
              <a:latin typeface="Arial Black" panose="020B0A04020102020204" pitchFamily="34" charset="0"/>
            </a:endParaRPr>
          </a:p>
        </p:txBody>
      </p:sp>
    </p:spTree>
    <p:extLst>
      <p:ext uri="{BB962C8B-B14F-4D97-AF65-F5344CB8AC3E}">
        <p14:creationId xmlns:p14="http://schemas.microsoft.com/office/powerpoint/2010/main" val="362904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90299A-A6B7-F9C6-6601-E89C29C20148}"/>
              </a:ext>
            </a:extLst>
          </p:cNvPr>
          <p:cNvSpPr>
            <a:spLocks noGrp="1"/>
          </p:cNvSpPr>
          <p:nvPr>
            <p:ph type="subTitle" idx="1"/>
          </p:nvPr>
        </p:nvSpPr>
        <p:spPr>
          <a:xfrm>
            <a:off x="0" y="128793"/>
            <a:ext cx="12191999" cy="556065"/>
          </a:xfrm>
        </p:spPr>
        <p:txBody>
          <a:bodyPr>
            <a:normAutofit/>
          </a:bodyPr>
          <a:lstStyle/>
          <a:p>
            <a:r>
              <a:rPr lang="en-US" dirty="0"/>
              <a:t>Water Loss </a:t>
            </a:r>
          </a:p>
        </p:txBody>
      </p:sp>
      <p:sp>
        <p:nvSpPr>
          <p:cNvPr id="3" name="Text Placeholder 2">
            <a:extLst>
              <a:ext uri="{FF2B5EF4-FFF2-40B4-BE49-F238E27FC236}">
                <a16:creationId xmlns:a16="http://schemas.microsoft.com/office/drawing/2014/main" id="{6BDFBAAE-5B77-344E-20F6-694BBF8FB1B6}"/>
              </a:ext>
            </a:extLst>
          </p:cNvPr>
          <p:cNvSpPr>
            <a:spLocks noGrp="1"/>
          </p:cNvSpPr>
          <p:nvPr>
            <p:ph type="body" sz="quarter" idx="4294967295"/>
          </p:nvPr>
        </p:nvSpPr>
        <p:spPr>
          <a:xfrm>
            <a:off x="1" y="725714"/>
            <a:ext cx="12192000" cy="371475"/>
          </a:xfrm>
        </p:spPr>
        <p:txBody>
          <a:bodyPr>
            <a:normAutofit fontScale="92500" lnSpcReduction="10000"/>
          </a:bodyPr>
          <a:lstStyle/>
          <a:p>
            <a:pPr marL="0" indent="0" algn="ctr">
              <a:buNone/>
            </a:pPr>
            <a:r>
              <a:rPr lang="en-US" sz="2400" b="1" i="0" u="none" strike="noStrike" baseline="0" dirty="0">
                <a:solidFill>
                  <a:schemeClr val="tx1">
                    <a:lumMod val="65000"/>
                    <a:lumOff val="35000"/>
                  </a:schemeClr>
                </a:solidFill>
              </a:rPr>
              <a:t>Four </a:t>
            </a:r>
            <a:r>
              <a:rPr lang="en-US" sz="2400" b="1" dirty="0">
                <a:solidFill>
                  <a:schemeClr val="tx1">
                    <a:lumMod val="65000"/>
                    <a:lumOff val="35000"/>
                  </a:schemeClr>
                </a:solidFill>
              </a:rPr>
              <a:t>C</a:t>
            </a:r>
            <a:r>
              <a:rPr lang="en-US" sz="2400" b="1" i="0" u="none" strike="noStrike" baseline="0" dirty="0">
                <a:solidFill>
                  <a:schemeClr val="tx1">
                    <a:lumMod val="65000"/>
                    <a:lumOff val="35000"/>
                  </a:schemeClr>
                </a:solidFill>
              </a:rPr>
              <a:t>omponents to the Regulation</a:t>
            </a:r>
            <a:endParaRPr lang="en-US" sz="3600" b="1" dirty="0">
              <a:solidFill>
                <a:schemeClr val="tx1">
                  <a:lumMod val="65000"/>
                  <a:lumOff val="35000"/>
                </a:schemeClr>
              </a:solidFill>
            </a:endParaRPr>
          </a:p>
        </p:txBody>
      </p:sp>
      <p:sp>
        <p:nvSpPr>
          <p:cNvPr id="5" name="TextBox 4">
            <a:extLst>
              <a:ext uri="{FF2B5EF4-FFF2-40B4-BE49-F238E27FC236}">
                <a16:creationId xmlns:a16="http://schemas.microsoft.com/office/drawing/2014/main" id="{1AD9B86A-4A5F-D1BC-BAF2-F7704D4C57A2}"/>
              </a:ext>
            </a:extLst>
          </p:cNvPr>
          <p:cNvSpPr txBox="1"/>
          <p:nvPr/>
        </p:nvSpPr>
        <p:spPr>
          <a:xfrm>
            <a:off x="1631828" y="1587368"/>
            <a:ext cx="8928342" cy="4097725"/>
          </a:xfrm>
          <a:prstGeom prst="rect">
            <a:avLst/>
          </a:prstGeom>
          <a:noFill/>
        </p:spPr>
        <p:txBody>
          <a:bodyPr wrap="square">
            <a:spAutoFit/>
          </a:bodyPr>
          <a:lstStyle/>
          <a:p>
            <a:pPr marL="342900" indent="-342900" algn="l">
              <a:buFont typeface="Arial" panose="020B0604020202020204" pitchFamily="34" charset="0"/>
              <a:buChar char="•"/>
            </a:pPr>
            <a:r>
              <a:rPr lang="en-US" sz="2400" b="1" i="0" u="none" strike="noStrike" baseline="0" dirty="0">
                <a:solidFill>
                  <a:schemeClr val="accent1">
                    <a:lumMod val="50000"/>
                  </a:schemeClr>
                </a:solidFill>
              </a:rPr>
              <a:t>Individual volumetric real loss standard</a:t>
            </a:r>
          </a:p>
          <a:p>
            <a:pPr algn="l"/>
            <a:endParaRPr lang="en-US" sz="2400" b="1" i="0" u="none" strike="noStrike" baseline="0" dirty="0">
              <a:solidFill>
                <a:srgbClr val="5B9CD6"/>
              </a:solidFill>
            </a:endParaRPr>
          </a:p>
          <a:p>
            <a:pPr marL="342900" indent="-342900" algn="l">
              <a:buFont typeface="Arial" panose="020B0604020202020204" pitchFamily="34" charset="0"/>
              <a:buChar char="•"/>
            </a:pPr>
            <a:endParaRPr lang="en-US" sz="2400" b="1" dirty="0">
              <a:solidFill>
                <a:srgbClr val="5B9CD6"/>
              </a:solidFill>
            </a:endParaRPr>
          </a:p>
          <a:p>
            <a:pPr marL="342900" indent="-342900" algn="l">
              <a:buFont typeface="Arial" panose="020B0604020202020204" pitchFamily="34" charset="0"/>
              <a:buChar char="•"/>
            </a:pPr>
            <a:endParaRPr lang="en-US" sz="2400" b="1" i="0" u="none" strike="noStrike" baseline="0" dirty="0">
              <a:solidFill>
                <a:srgbClr val="5B9CD6"/>
              </a:solidFill>
            </a:endParaRPr>
          </a:p>
          <a:p>
            <a:pPr algn="l"/>
            <a:endParaRPr lang="en-US" sz="2400" b="1" i="0" u="none" strike="noStrike" baseline="0" dirty="0">
              <a:solidFill>
                <a:srgbClr val="5B9CD6"/>
              </a:solidFill>
            </a:endParaRPr>
          </a:p>
          <a:p>
            <a:pPr algn="l"/>
            <a:endParaRPr lang="en-US" sz="2400" b="1" i="0" u="none" strike="noStrike" baseline="0" dirty="0">
              <a:solidFill>
                <a:srgbClr val="5B9CD6"/>
              </a:solidFill>
            </a:endParaRPr>
          </a:p>
          <a:p>
            <a:pPr marL="342900" indent="-342900">
              <a:buFont typeface="Arial" panose="020B0604020202020204" pitchFamily="34" charset="0"/>
              <a:buChar char="•"/>
            </a:pPr>
            <a:r>
              <a:rPr lang="fr-FR" sz="2400" b="0" i="0" u="none" strike="noStrike" baseline="0" dirty="0">
                <a:solidFill>
                  <a:srgbClr val="000000"/>
                </a:solidFill>
              </a:rPr>
              <a:t>Questionnaires on data quality, pressure management, asset </a:t>
            </a:r>
            <a:r>
              <a:rPr lang="en-US" sz="2400" b="0" i="0" u="none" strike="noStrike" baseline="0" dirty="0">
                <a:solidFill>
                  <a:srgbClr val="000000"/>
                </a:solidFill>
              </a:rPr>
              <a:t>management</a:t>
            </a:r>
          </a:p>
          <a:p>
            <a:pPr marL="342900" indent="-342900">
              <a:lnSpc>
                <a:spcPct val="150000"/>
              </a:lnSpc>
              <a:buFont typeface="Arial" panose="020B0604020202020204" pitchFamily="34" charset="0"/>
              <a:buChar char="•"/>
            </a:pPr>
            <a:r>
              <a:rPr lang="en-US" sz="2400" b="0" i="0" u="none" strike="noStrike" baseline="0" dirty="0">
                <a:solidFill>
                  <a:srgbClr val="000000"/>
                </a:solidFill>
              </a:rPr>
              <a:t>Apparent loss data submission</a:t>
            </a:r>
          </a:p>
          <a:p>
            <a:pPr marL="342900" indent="-342900">
              <a:lnSpc>
                <a:spcPct val="150000"/>
              </a:lnSpc>
              <a:buFont typeface="Arial" panose="020B0604020202020204" pitchFamily="34" charset="0"/>
              <a:buChar char="•"/>
            </a:pPr>
            <a:r>
              <a:rPr lang="en-US" sz="2400" b="0" i="0" u="none" strike="noStrike" baseline="0" dirty="0">
                <a:solidFill>
                  <a:srgbClr val="000000"/>
                </a:solidFill>
              </a:rPr>
              <a:t>Annual reports of breaks, repairs, and estimated water losses</a:t>
            </a:r>
            <a:endParaRPr lang="en-US" sz="2400" dirty="0"/>
          </a:p>
        </p:txBody>
      </p:sp>
      <p:grpSp>
        <p:nvGrpSpPr>
          <p:cNvPr id="6" name="Group 5">
            <a:extLst>
              <a:ext uri="{FF2B5EF4-FFF2-40B4-BE49-F238E27FC236}">
                <a16:creationId xmlns:a16="http://schemas.microsoft.com/office/drawing/2014/main" id="{3A323746-BE20-A570-D45C-13ACF9EC7FE7}"/>
              </a:ext>
            </a:extLst>
          </p:cNvPr>
          <p:cNvGrpSpPr/>
          <p:nvPr/>
        </p:nvGrpSpPr>
        <p:grpSpPr>
          <a:xfrm>
            <a:off x="269446" y="250991"/>
            <a:ext cx="1735463" cy="1766706"/>
            <a:chOff x="4588526" y="2055704"/>
            <a:chExt cx="1192937" cy="1461981"/>
          </a:xfrm>
        </p:grpSpPr>
        <p:pic>
          <p:nvPicPr>
            <p:cNvPr id="7" name="Picture 6">
              <a:extLst>
                <a:ext uri="{FF2B5EF4-FFF2-40B4-BE49-F238E27FC236}">
                  <a16:creationId xmlns:a16="http://schemas.microsoft.com/office/drawing/2014/main" id="{0384FE01-DF4E-6C65-6F8C-C6203A4B83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27795" y="2055704"/>
              <a:ext cx="914400" cy="912633"/>
            </a:xfrm>
            <a:prstGeom prst="rect">
              <a:avLst/>
            </a:prstGeom>
          </p:spPr>
        </p:pic>
        <p:sp>
          <p:nvSpPr>
            <p:cNvPr id="8" name="TextBox 7">
              <a:extLst>
                <a:ext uri="{FF2B5EF4-FFF2-40B4-BE49-F238E27FC236}">
                  <a16:creationId xmlns:a16="http://schemas.microsoft.com/office/drawing/2014/main" id="{0C3668F4-FFCD-D5B7-27A4-2A9E4175F4C9}"/>
                </a:ext>
              </a:extLst>
            </p:cNvPr>
            <p:cNvSpPr txBox="1"/>
            <p:nvPr/>
          </p:nvSpPr>
          <p:spPr>
            <a:xfrm>
              <a:off x="4588526" y="2870612"/>
              <a:ext cx="1192937" cy="6470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Real Water Loss</a:t>
              </a:r>
            </a:p>
          </p:txBody>
        </p:sp>
      </p:grpSp>
      <p:grpSp>
        <p:nvGrpSpPr>
          <p:cNvPr id="13" name="Group 12">
            <a:extLst>
              <a:ext uri="{FF2B5EF4-FFF2-40B4-BE49-F238E27FC236}">
                <a16:creationId xmlns:a16="http://schemas.microsoft.com/office/drawing/2014/main" id="{54962553-6513-6463-2311-801286DFA5F6}"/>
              </a:ext>
            </a:extLst>
          </p:cNvPr>
          <p:cNvGrpSpPr/>
          <p:nvPr/>
        </p:nvGrpSpPr>
        <p:grpSpPr>
          <a:xfrm>
            <a:off x="9533200" y="3622213"/>
            <a:ext cx="2711546" cy="853250"/>
            <a:chOff x="8399897" y="2124573"/>
            <a:chExt cx="2711546" cy="853250"/>
          </a:xfrm>
        </p:grpSpPr>
        <p:sp>
          <p:nvSpPr>
            <p:cNvPr id="10" name="Right Brace 9">
              <a:extLst>
                <a:ext uri="{FF2B5EF4-FFF2-40B4-BE49-F238E27FC236}">
                  <a16:creationId xmlns:a16="http://schemas.microsoft.com/office/drawing/2014/main" id="{64469273-24E9-D2B8-3E33-83E77113B2D0}"/>
                </a:ext>
              </a:extLst>
            </p:cNvPr>
            <p:cNvSpPr/>
            <p:nvPr/>
          </p:nvSpPr>
          <p:spPr>
            <a:xfrm>
              <a:off x="8399897" y="2124573"/>
              <a:ext cx="199497" cy="853250"/>
            </a:xfrm>
            <a:prstGeom prst="righ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E9219F8C-CA4F-6B7C-150E-8326396F2596}"/>
                </a:ext>
              </a:extLst>
            </p:cNvPr>
            <p:cNvSpPr txBox="1"/>
            <p:nvPr/>
          </p:nvSpPr>
          <p:spPr>
            <a:xfrm>
              <a:off x="8791546" y="2124573"/>
              <a:ext cx="2319897" cy="830997"/>
            </a:xfrm>
            <a:prstGeom prst="rect">
              <a:avLst/>
            </a:prstGeom>
            <a:noFill/>
          </p:spPr>
          <p:txBody>
            <a:bodyPr wrap="square" rtlCol="0">
              <a:spAutoFit/>
            </a:bodyPr>
            <a:lstStyle/>
            <a:p>
              <a:r>
                <a:rPr lang="en-US" sz="2400" b="1" dirty="0"/>
                <a:t>Questionnaires are due in 2023</a:t>
              </a:r>
            </a:p>
          </p:txBody>
        </p:sp>
      </p:grpSp>
      <p:pic>
        <p:nvPicPr>
          <p:cNvPr id="12" name="Picture 11" descr="A picture containing text, screenshot, font, line&#10;&#10;Description automatically generated">
            <a:extLst>
              <a:ext uri="{FF2B5EF4-FFF2-40B4-BE49-F238E27FC236}">
                <a16:creationId xmlns:a16="http://schemas.microsoft.com/office/drawing/2014/main" id="{27E3301B-9D5F-173C-9BDB-465CBE00D911}"/>
              </a:ext>
            </a:extLst>
          </p:cNvPr>
          <p:cNvPicPr>
            <a:picLocks noChangeAspect="1"/>
          </p:cNvPicPr>
          <p:nvPr/>
        </p:nvPicPr>
        <p:blipFill rotWithShape="1">
          <a:blip r:embed="rId4">
            <a:extLst>
              <a:ext uri="{28A0092B-C50C-407E-A947-70E740481C1C}">
                <a14:useLocalDpi xmlns:a14="http://schemas.microsoft.com/office/drawing/2010/main" val="0"/>
              </a:ext>
            </a:extLst>
          </a:blip>
          <a:srcRect t="28617" b="7631"/>
          <a:stretch/>
        </p:blipFill>
        <p:spPr>
          <a:xfrm>
            <a:off x="1464931" y="2113690"/>
            <a:ext cx="10016635" cy="1508523"/>
          </a:xfrm>
          <a:prstGeom prst="rect">
            <a:avLst/>
          </a:prstGeom>
        </p:spPr>
      </p:pic>
    </p:spTree>
    <p:extLst>
      <p:ext uri="{BB962C8B-B14F-4D97-AF65-F5344CB8AC3E}">
        <p14:creationId xmlns:p14="http://schemas.microsoft.com/office/powerpoint/2010/main" val="3795246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229D70-9180-22DE-A2AF-30AD9F53B40F}"/>
              </a:ext>
            </a:extLst>
          </p:cNvPr>
          <p:cNvSpPr>
            <a:spLocks noGrp="1"/>
          </p:cNvSpPr>
          <p:nvPr>
            <p:ph type="subTitle" idx="1"/>
          </p:nvPr>
        </p:nvSpPr>
        <p:spPr>
          <a:xfrm>
            <a:off x="0" y="136525"/>
            <a:ext cx="12192000" cy="646243"/>
          </a:xfrm>
        </p:spPr>
        <p:txBody>
          <a:bodyPr>
            <a:normAutofit/>
          </a:bodyPr>
          <a:lstStyle/>
          <a:p>
            <a:r>
              <a:rPr lang="en-US" dirty="0"/>
              <a:t>Variances </a:t>
            </a:r>
          </a:p>
        </p:txBody>
      </p:sp>
      <p:sp>
        <p:nvSpPr>
          <p:cNvPr id="3" name="Text Placeholder 2">
            <a:extLst>
              <a:ext uri="{FF2B5EF4-FFF2-40B4-BE49-F238E27FC236}">
                <a16:creationId xmlns:a16="http://schemas.microsoft.com/office/drawing/2014/main" id="{3C2B3DCE-8357-FC04-845F-8B5DB0AEA5F4}"/>
              </a:ext>
            </a:extLst>
          </p:cNvPr>
          <p:cNvSpPr>
            <a:spLocks noGrp="1"/>
          </p:cNvSpPr>
          <p:nvPr>
            <p:ph type="body" sz="quarter" idx="4294967295"/>
          </p:nvPr>
        </p:nvSpPr>
        <p:spPr>
          <a:xfrm>
            <a:off x="0" y="798288"/>
            <a:ext cx="12192000" cy="371475"/>
          </a:xfrm>
        </p:spPr>
        <p:txBody>
          <a:bodyPr>
            <a:normAutofit fontScale="85000" lnSpcReduction="20000"/>
          </a:bodyPr>
          <a:lstStyle/>
          <a:p>
            <a:pPr marL="0" indent="0" algn="ctr">
              <a:buNone/>
            </a:pPr>
            <a:r>
              <a:rPr lang="en-US" b="1" dirty="0">
                <a:solidFill>
                  <a:schemeClr val="tx1">
                    <a:lumMod val="65000"/>
                    <a:lumOff val="35000"/>
                  </a:schemeClr>
                </a:solidFill>
              </a:rPr>
              <a:t>Variances Added in SWRCB Staff Proposal </a:t>
            </a:r>
          </a:p>
        </p:txBody>
      </p:sp>
      <p:grpSp>
        <p:nvGrpSpPr>
          <p:cNvPr id="7" name="Group 6">
            <a:extLst>
              <a:ext uri="{FF2B5EF4-FFF2-40B4-BE49-F238E27FC236}">
                <a16:creationId xmlns:a16="http://schemas.microsoft.com/office/drawing/2014/main" id="{D97DEAB6-B08D-BF8C-9BD2-AB53CFB242F8}"/>
              </a:ext>
            </a:extLst>
          </p:cNvPr>
          <p:cNvGrpSpPr/>
          <p:nvPr/>
        </p:nvGrpSpPr>
        <p:grpSpPr>
          <a:xfrm>
            <a:off x="501097" y="325571"/>
            <a:ext cx="1002276" cy="1359849"/>
            <a:chOff x="5649848" y="2030581"/>
            <a:chExt cx="1065521" cy="1504719"/>
          </a:xfrm>
        </p:grpSpPr>
        <p:pic>
          <p:nvPicPr>
            <p:cNvPr id="8" name="Picture 7">
              <a:extLst>
                <a:ext uri="{FF2B5EF4-FFF2-40B4-BE49-F238E27FC236}">
                  <a16:creationId xmlns:a16="http://schemas.microsoft.com/office/drawing/2014/main" id="{5F12A0E6-C41B-A7A9-B1F1-EA33087996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25409" y="2030581"/>
              <a:ext cx="914400" cy="988348"/>
            </a:xfrm>
            <a:prstGeom prst="rect">
              <a:avLst/>
            </a:prstGeom>
          </p:spPr>
        </p:pic>
        <p:sp>
          <p:nvSpPr>
            <p:cNvPr id="9" name="TextBox 8">
              <a:extLst>
                <a:ext uri="{FF2B5EF4-FFF2-40B4-BE49-F238E27FC236}">
                  <a16:creationId xmlns:a16="http://schemas.microsoft.com/office/drawing/2014/main" id="{962BAA0D-7AA3-F5E1-9755-7679C3979E21}"/>
                </a:ext>
              </a:extLst>
            </p:cNvPr>
            <p:cNvSpPr txBox="1"/>
            <p:nvPr/>
          </p:nvSpPr>
          <p:spPr>
            <a:xfrm>
              <a:off x="5649848" y="2981881"/>
              <a:ext cx="1065521" cy="553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Variance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rgbClr val="135BA1"/>
                  </a:solidFill>
                  <a:latin typeface="Calibri" panose="020F0502020204030204" pitchFamily="34" charset="0"/>
                  <a:ea typeface="Lato Heavy" panose="020F0502020204030203" pitchFamily="34" charset="0"/>
                  <a:cs typeface="Calibri" panose="020F0502020204030204" pitchFamily="34" charset="0"/>
                </a:rPr>
                <a:t>If applicable</a:t>
              </a:r>
              <a:endParaRPr kumimoji="0" lang="en-US" sz="105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AE4FED7E-9602-E094-EFDA-B64F4A064B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6540" b="55090"/>
          <a:stretch/>
        </p:blipFill>
        <p:spPr>
          <a:xfrm>
            <a:off x="254566" y="1868477"/>
            <a:ext cx="11937434" cy="2514329"/>
          </a:xfrm>
          <a:prstGeom prst="rect">
            <a:avLst/>
          </a:prstGeom>
        </p:spPr>
      </p:pic>
      <p:sp>
        <p:nvSpPr>
          <p:cNvPr id="4" name="Rectangle 3">
            <a:extLst>
              <a:ext uri="{FF2B5EF4-FFF2-40B4-BE49-F238E27FC236}">
                <a16:creationId xmlns:a16="http://schemas.microsoft.com/office/drawing/2014/main" id="{2DD0C2F2-7107-E9F4-E644-89A39B44343F}"/>
              </a:ext>
            </a:extLst>
          </p:cNvPr>
          <p:cNvSpPr/>
          <p:nvPr/>
        </p:nvSpPr>
        <p:spPr>
          <a:xfrm>
            <a:off x="6096000" y="1868477"/>
            <a:ext cx="3047999" cy="251432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197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229D70-9180-22DE-A2AF-30AD9F53B40F}"/>
              </a:ext>
            </a:extLst>
          </p:cNvPr>
          <p:cNvSpPr>
            <a:spLocks noGrp="1"/>
          </p:cNvSpPr>
          <p:nvPr>
            <p:ph type="subTitle" idx="1"/>
          </p:nvPr>
        </p:nvSpPr>
        <p:spPr>
          <a:xfrm>
            <a:off x="0" y="136525"/>
            <a:ext cx="12192000" cy="719818"/>
          </a:xfrm>
        </p:spPr>
        <p:txBody>
          <a:bodyPr>
            <a:normAutofit/>
          </a:bodyPr>
          <a:lstStyle/>
          <a:p>
            <a:r>
              <a:rPr lang="en-US" dirty="0"/>
              <a:t>Bonus Incentive for Potable Reuse </a:t>
            </a:r>
          </a:p>
        </p:txBody>
      </p:sp>
      <p:pic>
        <p:nvPicPr>
          <p:cNvPr id="11" name="Picture 10">
            <a:extLst>
              <a:ext uri="{FF2B5EF4-FFF2-40B4-BE49-F238E27FC236}">
                <a16:creationId xmlns:a16="http://schemas.microsoft.com/office/drawing/2014/main" id="{1282B4C7-61AF-42AE-EA4C-A240E97233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9662" y="1287085"/>
            <a:ext cx="10101909" cy="4283830"/>
          </a:xfrm>
          <a:prstGeom prst="rect">
            <a:avLst/>
          </a:prstGeom>
        </p:spPr>
      </p:pic>
      <p:grpSp>
        <p:nvGrpSpPr>
          <p:cNvPr id="6" name="Group 5">
            <a:extLst>
              <a:ext uri="{FF2B5EF4-FFF2-40B4-BE49-F238E27FC236}">
                <a16:creationId xmlns:a16="http://schemas.microsoft.com/office/drawing/2014/main" id="{05ACA750-29AE-04F9-D59F-D080ED4A04A4}"/>
              </a:ext>
            </a:extLst>
          </p:cNvPr>
          <p:cNvGrpSpPr/>
          <p:nvPr/>
        </p:nvGrpSpPr>
        <p:grpSpPr>
          <a:xfrm>
            <a:off x="411444" y="594639"/>
            <a:ext cx="1316810" cy="1695674"/>
            <a:chOff x="411444" y="477072"/>
            <a:chExt cx="1316810" cy="1695674"/>
          </a:xfrm>
        </p:grpSpPr>
        <p:pic>
          <p:nvPicPr>
            <p:cNvPr id="4" name="Picture 3">
              <a:extLst>
                <a:ext uri="{FF2B5EF4-FFF2-40B4-BE49-F238E27FC236}">
                  <a16:creationId xmlns:a16="http://schemas.microsoft.com/office/drawing/2014/main" id="{636DC3AE-0655-850C-F19B-B2C0DDC384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5519" y="477072"/>
              <a:ext cx="860125" cy="769200"/>
            </a:xfrm>
            <a:prstGeom prst="rect">
              <a:avLst/>
            </a:prstGeom>
          </p:spPr>
        </p:pic>
        <p:sp>
          <p:nvSpPr>
            <p:cNvPr id="5" name="TextBox 4">
              <a:extLst>
                <a:ext uri="{FF2B5EF4-FFF2-40B4-BE49-F238E27FC236}">
                  <a16:creationId xmlns:a16="http://schemas.microsoft.com/office/drawing/2014/main" id="{6D302883-B807-52AB-194E-8630103A23BE}"/>
                </a:ext>
              </a:extLst>
            </p:cNvPr>
            <p:cNvSpPr txBox="1"/>
            <p:nvPr/>
          </p:nvSpPr>
          <p:spPr>
            <a:xfrm>
              <a:off x="411444" y="1187861"/>
              <a:ext cx="1316810"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Potable Reuse Water Bonus</a:t>
              </a:r>
            </a:p>
            <a:p>
              <a:pPr algn="ctr">
                <a:defRPr/>
              </a:pPr>
              <a:r>
                <a:rPr lang="en-US" sz="1000" b="1" dirty="0">
                  <a:solidFill>
                    <a:srgbClr val="135BA1"/>
                  </a:solidFill>
                  <a:latin typeface="Calibri" panose="020F0502020204030204" pitchFamily="34" charset="0"/>
                  <a:ea typeface="Lato Heavy" panose="020F0502020204030203" pitchFamily="34" charset="0"/>
                  <a:cs typeface="Calibri" panose="020F0502020204030204" pitchFamily="34" charset="0"/>
                </a:rPr>
                <a:t>If applicable</a:t>
              </a:r>
              <a:endParaRPr kumimoji="0" lang="en-US" sz="10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endParaRPr>
            </a:p>
          </p:txBody>
        </p:sp>
      </p:grpSp>
    </p:spTree>
    <p:extLst>
      <p:ext uri="{BB962C8B-B14F-4D97-AF65-F5344CB8AC3E}">
        <p14:creationId xmlns:p14="http://schemas.microsoft.com/office/powerpoint/2010/main" val="3201844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5737AA-6C6C-7C25-42A5-338754C6CB0D}"/>
              </a:ext>
            </a:extLst>
          </p:cNvPr>
          <p:cNvSpPr txBox="1">
            <a:spLocks/>
          </p:cNvSpPr>
          <p:nvPr/>
        </p:nvSpPr>
        <p:spPr>
          <a:xfrm>
            <a:off x="674860" y="1864426"/>
            <a:ext cx="10108167" cy="1401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dirty="0">
                <a:solidFill>
                  <a:schemeClr val="accent1">
                    <a:lumMod val="50000"/>
                  </a:schemeClr>
                </a:solidFill>
                <a:latin typeface="Arial Black" panose="020B0A04020102020204" pitchFamily="34" charset="0"/>
              </a:rPr>
              <a:t>Next Steps</a:t>
            </a:r>
          </a:p>
        </p:txBody>
      </p:sp>
    </p:spTree>
    <p:extLst>
      <p:ext uri="{BB962C8B-B14F-4D97-AF65-F5344CB8AC3E}">
        <p14:creationId xmlns:p14="http://schemas.microsoft.com/office/powerpoint/2010/main" val="328376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884670-D7CB-FD20-E5EA-1D186C9327EE}"/>
              </a:ext>
            </a:extLst>
          </p:cNvPr>
          <p:cNvSpPr>
            <a:spLocks noGrp="1"/>
          </p:cNvSpPr>
          <p:nvPr>
            <p:ph type="subTitle" idx="1"/>
          </p:nvPr>
        </p:nvSpPr>
        <p:spPr>
          <a:xfrm>
            <a:off x="420914" y="190501"/>
            <a:ext cx="11329986" cy="520703"/>
          </a:xfrm>
        </p:spPr>
        <p:txBody>
          <a:bodyPr>
            <a:normAutofit lnSpcReduction="10000"/>
          </a:bodyPr>
          <a:lstStyle/>
          <a:p>
            <a:r>
              <a:rPr lang="en-US" dirty="0"/>
              <a:t>Water Saving Associated with SWRCB Proposal</a:t>
            </a:r>
          </a:p>
          <a:p>
            <a:endParaRPr lang="en-US" dirty="0"/>
          </a:p>
        </p:txBody>
      </p:sp>
      <p:sp>
        <p:nvSpPr>
          <p:cNvPr id="3" name="Text Placeholder 2">
            <a:extLst>
              <a:ext uri="{FF2B5EF4-FFF2-40B4-BE49-F238E27FC236}">
                <a16:creationId xmlns:a16="http://schemas.microsoft.com/office/drawing/2014/main" id="{605034B5-B63F-6CBF-61A2-1D176210984B}"/>
              </a:ext>
            </a:extLst>
          </p:cNvPr>
          <p:cNvSpPr>
            <a:spLocks noGrp="1"/>
          </p:cNvSpPr>
          <p:nvPr>
            <p:ph type="body" sz="quarter" idx="4294967295"/>
          </p:nvPr>
        </p:nvSpPr>
        <p:spPr>
          <a:xfrm>
            <a:off x="862013" y="812802"/>
            <a:ext cx="11329987" cy="371475"/>
          </a:xfrm>
        </p:spPr>
        <p:txBody>
          <a:bodyPr>
            <a:normAutofit fontScale="85000" lnSpcReduction="20000"/>
          </a:bodyPr>
          <a:lstStyle/>
          <a:p>
            <a:pPr marL="0" indent="0">
              <a:buNone/>
            </a:pPr>
            <a:r>
              <a:rPr lang="en-US" b="1" dirty="0">
                <a:solidFill>
                  <a:schemeClr val="tx1">
                    <a:lumMod val="65000"/>
                    <a:lumOff val="35000"/>
                  </a:schemeClr>
                </a:solidFill>
              </a:rPr>
              <a:t>As Estimated by SWRCB Staff</a:t>
            </a:r>
          </a:p>
        </p:txBody>
      </p:sp>
      <p:pic>
        <p:nvPicPr>
          <p:cNvPr id="4" name="Picture 3">
            <a:extLst>
              <a:ext uri="{FF2B5EF4-FFF2-40B4-BE49-F238E27FC236}">
                <a16:creationId xmlns:a16="http://schemas.microsoft.com/office/drawing/2014/main" id="{ABD040F9-80A8-5EEF-5758-3EB7ED1D5D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5961" b="11266"/>
          <a:stretch/>
        </p:blipFill>
        <p:spPr>
          <a:xfrm>
            <a:off x="1407886" y="1285875"/>
            <a:ext cx="9551342" cy="4725447"/>
          </a:xfrm>
          <a:prstGeom prst="rect">
            <a:avLst/>
          </a:prstGeom>
          <a:ln w="15875">
            <a:solidFill>
              <a:schemeClr val="accent1">
                <a:shade val="50000"/>
              </a:schemeClr>
            </a:solidFill>
          </a:ln>
        </p:spPr>
      </p:pic>
    </p:spTree>
    <p:extLst>
      <p:ext uri="{BB962C8B-B14F-4D97-AF65-F5344CB8AC3E}">
        <p14:creationId xmlns:p14="http://schemas.microsoft.com/office/powerpoint/2010/main" val="799709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9B47D-F2A7-F24B-B61B-DC6DAE541E6B}"/>
              </a:ext>
            </a:extLst>
          </p:cNvPr>
          <p:cNvSpPr>
            <a:spLocks noGrp="1"/>
          </p:cNvSpPr>
          <p:nvPr>
            <p:ph type="subTitle" idx="1"/>
          </p:nvPr>
        </p:nvSpPr>
        <p:spPr>
          <a:xfrm>
            <a:off x="0" y="136525"/>
            <a:ext cx="12192000" cy="702816"/>
          </a:xfrm>
        </p:spPr>
        <p:txBody>
          <a:bodyPr>
            <a:normAutofit/>
          </a:bodyPr>
          <a:lstStyle/>
          <a:p>
            <a:r>
              <a:rPr lang="en-US" dirty="0"/>
              <a:t>WUE Standard Timeline</a:t>
            </a:r>
          </a:p>
        </p:txBody>
      </p:sp>
      <p:pic>
        <p:nvPicPr>
          <p:cNvPr id="6" name="Picture 5">
            <a:extLst>
              <a:ext uri="{FF2B5EF4-FFF2-40B4-BE49-F238E27FC236}">
                <a16:creationId xmlns:a16="http://schemas.microsoft.com/office/drawing/2014/main" id="{35A6A6F6-C71D-5138-0172-5ED1ADCAF5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46" t="24815" r="1544" b="1"/>
          <a:stretch/>
        </p:blipFill>
        <p:spPr>
          <a:xfrm>
            <a:off x="1072977" y="910992"/>
            <a:ext cx="10046046" cy="4500997"/>
          </a:xfrm>
          <a:prstGeom prst="rect">
            <a:avLst/>
          </a:prstGeom>
          <a:ln w="15875">
            <a:solidFill>
              <a:schemeClr val="accent1">
                <a:shade val="50000"/>
              </a:schemeClr>
            </a:solidFill>
          </a:ln>
        </p:spPr>
      </p:pic>
    </p:spTree>
    <p:extLst>
      <p:ext uri="{BB962C8B-B14F-4D97-AF65-F5344CB8AC3E}">
        <p14:creationId xmlns:p14="http://schemas.microsoft.com/office/powerpoint/2010/main" val="3237639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C71BBC-5020-FE0A-0FDA-7B4DD38AD95B}"/>
              </a:ext>
            </a:extLst>
          </p:cNvPr>
          <p:cNvSpPr>
            <a:spLocks noGrp="1"/>
          </p:cNvSpPr>
          <p:nvPr>
            <p:ph type="subTitle" idx="1"/>
          </p:nvPr>
        </p:nvSpPr>
        <p:spPr/>
        <p:txBody>
          <a:bodyPr>
            <a:normAutofit/>
          </a:bodyPr>
          <a:lstStyle/>
          <a:p>
            <a:r>
              <a:rPr lang="en-US" dirty="0"/>
              <a:t>Questions to consider</a:t>
            </a:r>
          </a:p>
        </p:txBody>
      </p:sp>
      <p:sp>
        <p:nvSpPr>
          <p:cNvPr id="4" name="Text Placeholder 3">
            <a:extLst>
              <a:ext uri="{FF2B5EF4-FFF2-40B4-BE49-F238E27FC236}">
                <a16:creationId xmlns:a16="http://schemas.microsoft.com/office/drawing/2014/main" id="{21039340-199C-583D-E28C-F7B7A858986A}"/>
              </a:ext>
            </a:extLst>
          </p:cNvPr>
          <p:cNvSpPr>
            <a:spLocks noGrp="1"/>
          </p:cNvSpPr>
          <p:nvPr>
            <p:ph type="body" sz="quarter" idx="4294967295"/>
          </p:nvPr>
        </p:nvSpPr>
        <p:spPr>
          <a:xfrm>
            <a:off x="862013" y="790832"/>
            <a:ext cx="11329987" cy="4947981"/>
          </a:xfrm>
        </p:spPr>
        <p:txBody>
          <a:bodyPr>
            <a:normAutofit fontScale="92500" lnSpcReduction="10000"/>
          </a:bodyPr>
          <a:lstStyle/>
          <a:p>
            <a:pPr marL="342900" indent="-342900"/>
            <a:r>
              <a:rPr lang="en-US" dirty="0"/>
              <a:t>How will this impact your agency?</a:t>
            </a:r>
          </a:p>
          <a:p>
            <a:pPr marL="342900" indent="-342900">
              <a:buFont typeface="Arial" panose="020B0604020202020204" pitchFamily="34" charset="0"/>
              <a:buChar char="•"/>
            </a:pPr>
            <a:r>
              <a:rPr lang="en-US" dirty="0"/>
              <a:t>What data is needed?</a:t>
            </a:r>
          </a:p>
          <a:p>
            <a:pPr marL="1028700" lvl="1" indent="-342900"/>
            <a:r>
              <a:rPr lang="en-US" sz="2000" dirty="0"/>
              <a:t>CII measurements</a:t>
            </a:r>
          </a:p>
          <a:p>
            <a:pPr marL="1028700" lvl="1" indent="-342900"/>
            <a:r>
              <a:rPr lang="en-US" sz="2000" dirty="0"/>
              <a:t>DIM and MUM identified and located</a:t>
            </a:r>
          </a:p>
          <a:p>
            <a:pPr marL="1028700" lvl="1" indent="-342900"/>
            <a:r>
              <a:rPr lang="en-US" sz="2000" dirty="0"/>
              <a:t>Special landscape areas?</a:t>
            </a:r>
          </a:p>
          <a:p>
            <a:pPr marL="1028700" lvl="1" indent="-342900"/>
            <a:r>
              <a:rPr lang="en-US" sz="2000" dirty="0"/>
              <a:t>Variances?</a:t>
            </a:r>
          </a:p>
          <a:p>
            <a:pPr marL="1028700" lvl="1" indent="-342900"/>
            <a:r>
              <a:rPr lang="en-US" sz="2000" dirty="0"/>
              <a:t>Water Loss Questionnaires</a:t>
            </a:r>
          </a:p>
          <a:p>
            <a:pPr marL="342900" indent="-342900">
              <a:buFont typeface="Arial" panose="020B0604020202020204" pitchFamily="34" charset="0"/>
              <a:buChar char="•"/>
            </a:pPr>
            <a:r>
              <a:rPr lang="en-US" dirty="0"/>
              <a:t>How will you comply with CII requirements?</a:t>
            </a:r>
          </a:p>
          <a:p>
            <a:pPr marL="1028700" lvl="1" indent="-342900"/>
            <a:r>
              <a:rPr lang="en-US" dirty="0"/>
              <a:t>Classifications</a:t>
            </a:r>
          </a:p>
          <a:p>
            <a:pPr marL="1028700" lvl="1" indent="-342900"/>
            <a:r>
              <a:rPr lang="en-US" dirty="0"/>
              <a:t>BMPs</a:t>
            </a:r>
          </a:p>
          <a:p>
            <a:pPr marL="1028700" lvl="1" indent="-342900"/>
            <a:r>
              <a:rPr lang="en-US" dirty="0"/>
              <a:t>Identifying top users (excluding process water)</a:t>
            </a:r>
          </a:p>
          <a:p>
            <a:pPr marL="1028700" lvl="1" indent="-342900"/>
            <a:r>
              <a:rPr lang="en-US" dirty="0"/>
              <a:t>Reporting water use</a:t>
            </a:r>
          </a:p>
          <a:p>
            <a:pPr marL="342900" indent="-342900"/>
            <a:r>
              <a:rPr lang="en-US" dirty="0"/>
              <a:t>Other things?</a:t>
            </a:r>
          </a:p>
          <a:p>
            <a:pPr marL="1028700" lvl="1" indent="-342900"/>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637879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35D21A-D80B-B22B-6351-D4839CB7C865}"/>
              </a:ext>
            </a:extLst>
          </p:cNvPr>
          <p:cNvSpPr>
            <a:spLocks noGrp="1"/>
          </p:cNvSpPr>
          <p:nvPr>
            <p:ph type="subTitle" idx="1"/>
          </p:nvPr>
        </p:nvSpPr>
        <p:spPr>
          <a:xfrm>
            <a:off x="0" y="58056"/>
            <a:ext cx="12192000" cy="580573"/>
          </a:xfrm>
        </p:spPr>
        <p:txBody>
          <a:bodyPr>
            <a:normAutofit/>
          </a:bodyPr>
          <a:lstStyle/>
          <a:p>
            <a:r>
              <a:rPr lang="en-US" dirty="0"/>
              <a:t>Resource Cheat Sheet</a:t>
            </a:r>
          </a:p>
        </p:txBody>
      </p:sp>
      <p:sp>
        <p:nvSpPr>
          <p:cNvPr id="4" name="Rectangle 1">
            <a:extLst>
              <a:ext uri="{FF2B5EF4-FFF2-40B4-BE49-F238E27FC236}">
                <a16:creationId xmlns:a16="http://schemas.microsoft.com/office/drawing/2014/main" id="{57C83D02-50AE-2343-560A-A53B1F214CB4}"/>
              </a:ext>
            </a:extLst>
          </p:cNvPr>
          <p:cNvSpPr txBox="1">
            <a:spLocks noChangeArrowheads="1"/>
          </p:cNvSpPr>
          <p:nvPr/>
        </p:nvSpPr>
        <p:spPr bwMode="auto">
          <a:xfrm>
            <a:off x="418480" y="493157"/>
            <a:ext cx="11329988" cy="5188971"/>
          </a:xfrm>
          <a:prstGeom prst="rect">
            <a:avLst/>
          </a:prstGeom>
          <a:noFill/>
          <a:ln>
            <a:noFill/>
          </a:ln>
          <a:effectLst>
            <a:softEdge rad="127000"/>
          </a:effectLst>
        </p:spPr>
        <p:txBody>
          <a:bodyPr vert="horz" wrap="square" lIns="0" tIns="0" rIns="0" bIns="0" numCol="2" anchor="t" anchorCtr="0" compatLnSpc="1">
            <a:prstTxWarp prst="textNoShape">
              <a:avLst/>
            </a:prstTxWarp>
            <a:noAutofit/>
          </a:bodyPr>
          <a:lstStyle>
            <a:lvl1pPr marL="228600" indent="-228600" algn="l" defTabSz="914400" rtl="0" eaLnBrk="0" latinLnBrk="0" hangingPunct="0">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0" latinLnBrk="0" hangingPunct="0">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0" latinLnBrk="0" hangingPunct="0">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latinLnBrk="0" hangingPunct="0">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0" latinLnBrk="0" hangingPunct="0">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a:lnSpc>
                <a:spcPct val="100000"/>
              </a:lnSpc>
              <a:spcBef>
                <a:spcPct val="0"/>
              </a:spcBef>
              <a:spcAft>
                <a:spcPts val="300"/>
              </a:spcAft>
              <a:buClr>
                <a:schemeClr val="tx1">
                  <a:lumMod val="65000"/>
                  <a:lumOff val="35000"/>
                </a:schemeClr>
              </a:buClr>
            </a:pPr>
            <a:r>
              <a:rPr lang="en-US" altLang="en-US" sz="2000" dirty="0">
                <a:solidFill>
                  <a:schemeClr val="tx1">
                    <a:lumMod val="65000"/>
                    <a:lumOff val="35000"/>
                  </a:schemeClr>
                </a:solidFill>
                <a:latin typeface="+mn-lt"/>
              </a:rPr>
              <a:t>SWRCB Presentation </a:t>
            </a:r>
          </a:p>
          <a:p>
            <a:pPr lvl="1">
              <a:lnSpc>
                <a:spcPct val="100000"/>
              </a:lnSpc>
              <a:spcBef>
                <a:spcPct val="0"/>
              </a:spcBef>
              <a:spcAft>
                <a:spcPts val="300"/>
              </a:spcAft>
              <a:buClr>
                <a:schemeClr val="tx1">
                  <a:lumMod val="65000"/>
                  <a:lumOff val="35000"/>
                </a:schemeClr>
              </a:buClr>
            </a:pPr>
            <a:r>
              <a:rPr lang="en-US" altLang="en-US" sz="1600" dirty="0">
                <a:solidFill>
                  <a:schemeClr val="tx1">
                    <a:lumMod val="65000"/>
                    <a:lumOff val="35000"/>
                  </a:schemeClr>
                </a:solidFill>
                <a:latin typeface="+mn-lt"/>
              </a:rPr>
              <a:t>Slides</a:t>
            </a:r>
          </a:p>
          <a:p>
            <a:pPr lvl="2">
              <a:lnSpc>
                <a:spcPct val="100000"/>
              </a:lnSpc>
              <a:spcBef>
                <a:spcPct val="0"/>
              </a:spcBef>
              <a:spcAft>
                <a:spcPts val="300"/>
              </a:spcAft>
              <a:buClr>
                <a:schemeClr val="tx1">
                  <a:lumMod val="65000"/>
                  <a:lumOff val="35000"/>
                </a:schemeClr>
              </a:buClr>
            </a:pPr>
            <a:r>
              <a:rPr lang="en-US" altLang="en-US" sz="1200" dirty="0">
                <a:solidFill>
                  <a:schemeClr val="tx1">
                    <a:lumMod val="65000"/>
                    <a:lumOff val="35000"/>
                  </a:schemeClr>
                </a:solidFill>
                <a:latin typeface="+mn-lt"/>
                <a:hlinkClick r:id="rId3"/>
              </a:rPr>
              <a:t>https://www.waterboards.ca.gov/water_issues/programs/conservation_portal/regs/docs/2023/conservation_March_22_2023.pdf</a:t>
            </a:r>
            <a:r>
              <a:rPr lang="en-US" altLang="en-US" sz="1200" dirty="0">
                <a:solidFill>
                  <a:schemeClr val="tx1">
                    <a:lumMod val="65000"/>
                    <a:lumOff val="35000"/>
                  </a:schemeClr>
                </a:solidFill>
                <a:latin typeface="+mn-lt"/>
              </a:rPr>
              <a:t> </a:t>
            </a:r>
          </a:p>
          <a:p>
            <a:pPr lvl="1">
              <a:lnSpc>
                <a:spcPct val="100000"/>
              </a:lnSpc>
              <a:spcBef>
                <a:spcPct val="0"/>
              </a:spcBef>
              <a:spcAft>
                <a:spcPts val="300"/>
              </a:spcAft>
              <a:buClr>
                <a:schemeClr val="tx1">
                  <a:lumMod val="65000"/>
                  <a:lumOff val="35000"/>
                </a:schemeClr>
              </a:buClr>
            </a:pPr>
            <a:r>
              <a:rPr lang="en-US" altLang="en-US" sz="1600" dirty="0">
                <a:solidFill>
                  <a:schemeClr val="tx1">
                    <a:lumMod val="65000"/>
                    <a:lumOff val="35000"/>
                  </a:schemeClr>
                </a:solidFill>
                <a:latin typeface="+mn-lt"/>
              </a:rPr>
              <a:t>Recording</a:t>
            </a:r>
          </a:p>
          <a:p>
            <a:pPr lvl="2">
              <a:lnSpc>
                <a:spcPct val="100000"/>
              </a:lnSpc>
              <a:spcBef>
                <a:spcPct val="0"/>
              </a:spcBef>
              <a:spcAft>
                <a:spcPts val="300"/>
              </a:spcAft>
              <a:buClr>
                <a:schemeClr val="tx1">
                  <a:lumMod val="65000"/>
                  <a:lumOff val="35000"/>
                </a:schemeClr>
              </a:buClr>
            </a:pPr>
            <a:r>
              <a:rPr lang="en-US" altLang="en-US" sz="1200" dirty="0">
                <a:solidFill>
                  <a:schemeClr val="tx1">
                    <a:lumMod val="65000"/>
                    <a:lumOff val="35000"/>
                  </a:schemeClr>
                </a:solidFill>
                <a:latin typeface="+mn-lt"/>
                <a:hlinkClick r:id="rId4"/>
              </a:rPr>
              <a:t>https://www.youtube.com/watch?v=B-JTAUtg778</a:t>
            </a:r>
            <a:endParaRPr lang="en-US" altLang="en-US" sz="1200" dirty="0">
              <a:solidFill>
                <a:schemeClr val="tx1">
                  <a:lumMod val="65000"/>
                  <a:lumOff val="35000"/>
                </a:schemeClr>
              </a:solidFill>
              <a:latin typeface="+mn-lt"/>
            </a:endParaRPr>
          </a:p>
          <a:p>
            <a:pPr>
              <a:lnSpc>
                <a:spcPct val="100000"/>
              </a:lnSpc>
              <a:spcBef>
                <a:spcPct val="0"/>
              </a:spcBef>
              <a:spcAft>
                <a:spcPts val="300"/>
              </a:spcAft>
              <a:buClr>
                <a:schemeClr val="tx1">
                  <a:lumMod val="65000"/>
                  <a:lumOff val="35000"/>
                </a:schemeClr>
              </a:buClr>
            </a:pPr>
            <a:r>
              <a:rPr lang="en-US" altLang="en-US" sz="2000" dirty="0">
                <a:solidFill>
                  <a:schemeClr val="tx1">
                    <a:lumMod val="65000"/>
                    <a:lumOff val="35000"/>
                  </a:schemeClr>
                </a:solidFill>
                <a:latin typeface="+mn-lt"/>
              </a:rPr>
              <a:t>SWRCB Legislative Summary and Timeline</a:t>
            </a:r>
          </a:p>
          <a:p>
            <a:pPr lvl="2">
              <a:lnSpc>
                <a:spcPct val="100000"/>
              </a:lnSpc>
              <a:spcBef>
                <a:spcPct val="0"/>
              </a:spcBef>
              <a:spcAft>
                <a:spcPts val="300"/>
              </a:spcAft>
              <a:buClr>
                <a:schemeClr val="tx1">
                  <a:lumMod val="65000"/>
                  <a:lumOff val="35000"/>
                </a:schemeClr>
              </a:buClr>
            </a:pPr>
            <a:r>
              <a:rPr lang="en-US" altLang="en-US" sz="1200" dirty="0">
                <a:solidFill>
                  <a:schemeClr val="tx1">
                    <a:lumMod val="65000"/>
                    <a:lumOff val="35000"/>
                  </a:schemeClr>
                </a:solidFill>
                <a:latin typeface="+mn-lt"/>
              </a:rPr>
              <a:t>https://www.waterboards.ca.gov/water_issues/programs/conservation_portal/california_statutes.html</a:t>
            </a:r>
          </a:p>
          <a:p>
            <a:pPr>
              <a:lnSpc>
                <a:spcPct val="100000"/>
              </a:lnSpc>
              <a:spcBef>
                <a:spcPct val="0"/>
              </a:spcBef>
              <a:spcAft>
                <a:spcPts val="300"/>
              </a:spcAft>
              <a:buClr>
                <a:schemeClr val="tx1">
                  <a:lumMod val="65000"/>
                  <a:lumOff val="35000"/>
                </a:schemeClr>
              </a:buClr>
            </a:pPr>
            <a:r>
              <a:rPr lang="en-US" altLang="en-US" sz="2000" dirty="0" err="1">
                <a:solidFill>
                  <a:schemeClr val="tx1">
                    <a:lumMod val="65000"/>
                    <a:lumOff val="35000"/>
                  </a:schemeClr>
                </a:solidFill>
                <a:latin typeface="+mn-lt"/>
              </a:rPr>
              <a:t>CalWEP</a:t>
            </a:r>
            <a:r>
              <a:rPr lang="en-US" altLang="en-US" sz="2000" dirty="0">
                <a:solidFill>
                  <a:schemeClr val="tx1">
                    <a:lumMod val="65000"/>
                    <a:lumOff val="35000"/>
                  </a:schemeClr>
                </a:solidFill>
                <a:latin typeface="+mn-lt"/>
              </a:rPr>
              <a:t> CII Water Use Classification and MUM Conversion System Resources</a:t>
            </a:r>
          </a:p>
          <a:p>
            <a:pPr lvl="2">
              <a:lnSpc>
                <a:spcPct val="100000"/>
              </a:lnSpc>
              <a:spcBef>
                <a:spcPct val="0"/>
              </a:spcBef>
              <a:spcAft>
                <a:spcPts val="300"/>
              </a:spcAft>
              <a:buClr>
                <a:schemeClr val="tx1">
                  <a:lumMod val="65000"/>
                  <a:lumOff val="35000"/>
                </a:schemeClr>
              </a:buClr>
            </a:pPr>
            <a:r>
              <a:rPr lang="en-US" altLang="en-US" sz="1200" dirty="0">
                <a:solidFill>
                  <a:schemeClr val="tx1">
                    <a:lumMod val="65000"/>
                    <a:lumOff val="35000"/>
                  </a:schemeClr>
                </a:solidFill>
                <a:latin typeface="+mn-lt"/>
                <a:hlinkClick r:id="rId5"/>
              </a:rPr>
              <a:t>https://calwep.org/commercial-industrial-institutional/</a:t>
            </a:r>
            <a:endParaRPr lang="en-US" altLang="en-US" sz="1600" dirty="0">
              <a:solidFill>
                <a:schemeClr val="tx1">
                  <a:lumMod val="65000"/>
                  <a:lumOff val="35000"/>
                </a:schemeClr>
              </a:solidFill>
              <a:latin typeface="+mn-lt"/>
            </a:endParaRPr>
          </a:p>
          <a:p>
            <a:pPr>
              <a:lnSpc>
                <a:spcPct val="100000"/>
              </a:lnSpc>
              <a:spcBef>
                <a:spcPct val="0"/>
              </a:spcBef>
              <a:spcAft>
                <a:spcPts val="300"/>
              </a:spcAft>
              <a:buClr>
                <a:schemeClr val="tx1">
                  <a:lumMod val="65000"/>
                  <a:lumOff val="35000"/>
                </a:schemeClr>
              </a:buClr>
            </a:pPr>
            <a:r>
              <a:rPr lang="en-US" altLang="en-US" sz="2000" dirty="0" err="1">
                <a:solidFill>
                  <a:schemeClr val="tx1">
                    <a:lumMod val="65000"/>
                    <a:lumOff val="35000"/>
                  </a:schemeClr>
                </a:solidFill>
                <a:latin typeface="+mn-lt"/>
              </a:rPr>
              <a:t>CalWEP</a:t>
            </a:r>
            <a:r>
              <a:rPr lang="en-US" altLang="en-US" sz="2000" dirty="0">
                <a:solidFill>
                  <a:schemeClr val="tx1">
                    <a:lumMod val="65000"/>
                    <a:lumOff val="35000"/>
                  </a:schemeClr>
                </a:solidFill>
                <a:latin typeface="+mn-lt"/>
              </a:rPr>
              <a:t> Blog: What the Framework?</a:t>
            </a:r>
          </a:p>
          <a:p>
            <a:pPr lvl="2">
              <a:lnSpc>
                <a:spcPct val="100000"/>
              </a:lnSpc>
              <a:spcBef>
                <a:spcPct val="0"/>
              </a:spcBef>
              <a:spcAft>
                <a:spcPts val="300"/>
              </a:spcAft>
              <a:buClr>
                <a:schemeClr val="tx1">
                  <a:lumMod val="65000"/>
                  <a:lumOff val="35000"/>
                </a:schemeClr>
              </a:buClr>
            </a:pPr>
            <a:r>
              <a:rPr lang="en-US" altLang="en-US" sz="1200" dirty="0">
                <a:solidFill>
                  <a:schemeClr val="tx1">
                    <a:lumMod val="65000"/>
                    <a:lumOff val="35000"/>
                  </a:schemeClr>
                </a:solidFill>
                <a:latin typeface="+mn-lt"/>
                <a:hlinkClick r:id="rId6">
                  <a:extLst>
                    <a:ext uri="{A12FA001-AC4F-418D-AE19-62706E023703}">
                      <ahyp:hlinkClr xmlns:ahyp="http://schemas.microsoft.com/office/drawing/2018/hyperlinkcolor" val="tx"/>
                    </a:ext>
                  </a:extLst>
                </a:hlinkClick>
              </a:rPr>
              <a:t>https://calwep.org/the-state-board-releases-a-draft-framework-the-making-conservation-a-california-way-of-life-regulation/</a:t>
            </a:r>
            <a:r>
              <a:rPr lang="en-US" altLang="en-US" sz="1200" dirty="0">
                <a:solidFill>
                  <a:schemeClr val="tx1">
                    <a:lumMod val="65000"/>
                    <a:lumOff val="35000"/>
                  </a:schemeClr>
                </a:solidFill>
                <a:latin typeface="+mn-lt"/>
              </a:rPr>
              <a:t> </a:t>
            </a:r>
          </a:p>
          <a:p>
            <a:pPr>
              <a:lnSpc>
                <a:spcPct val="100000"/>
              </a:lnSpc>
              <a:spcBef>
                <a:spcPct val="0"/>
              </a:spcBef>
              <a:spcAft>
                <a:spcPts val="300"/>
              </a:spcAft>
              <a:buClr>
                <a:schemeClr val="tx1">
                  <a:lumMod val="65000"/>
                  <a:lumOff val="35000"/>
                </a:schemeClr>
              </a:buClr>
            </a:pPr>
            <a:r>
              <a:rPr lang="en-US" altLang="en-US" sz="2000" dirty="0">
                <a:solidFill>
                  <a:schemeClr val="tx1">
                    <a:lumMod val="65000"/>
                    <a:lumOff val="35000"/>
                  </a:schemeClr>
                </a:solidFill>
                <a:latin typeface="+mn-lt"/>
              </a:rPr>
              <a:t>DWR and SWRCB Primer on 2018 Water Conservation and Drought Planning Legislation</a:t>
            </a:r>
          </a:p>
          <a:p>
            <a:pPr lvl="2">
              <a:lnSpc>
                <a:spcPct val="100000"/>
              </a:lnSpc>
              <a:spcBef>
                <a:spcPct val="0"/>
              </a:spcBef>
              <a:spcAft>
                <a:spcPts val="300"/>
              </a:spcAft>
              <a:buClr>
                <a:schemeClr val="tx1">
                  <a:lumMod val="65000"/>
                  <a:lumOff val="35000"/>
                </a:schemeClr>
              </a:buClr>
            </a:pPr>
            <a:r>
              <a:rPr lang="en-US" altLang="en-US" sz="1200" dirty="0">
                <a:solidFill>
                  <a:schemeClr val="tx1">
                    <a:lumMod val="65000"/>
                    <a:lumOff val="35000"/>
                  </a:schemeClr>
                </a:solidFill>
                <a:latin typeface="+mn-lt"/>
                <a:hlinkClick r:id="rId7"/>
              </a:rPr>
              <a:t>https://water.ca.gov/News/Blog/2018/Nov-18/DWR-and-State-Water-Board-Release-Primer-on-2018-Water-Conservation-and-Drought-Planning-Legislation</a:t>
            </a:r>
            <a:r>
              <a:rPr lang="en-US" altLang="en-US" sz="1200" dirty="0">
                <a:solidFill>
                  <a:schemeClr val="tx1">
                    <a:lumMod val="65000"/>
                    <a:lumOff val="35000"/>
                  </a:schemeClr>
                </a:solidFill>
                <a:latin typeface="+mn-lt"/>
              </a:rPr>
              <a:t> </a:t>
            </a:r>
          </a:p>
          <a:p>
            <a:pPr>
              <a:lnSpc>
                <a:spcPct val="100000"/>
              </a:lnSpc>
              <a:spcBef>
                <a:spcPct val="0"/>
              </a:spcBef>
              <a:spcAft>
                <a:spcPts val="300"/>
              </a:spcAft>
              <a:buClr>
                <a:schemeClr val="tx1">
                  <a:lumMod val="65000"/>
                  <a:lumOff val="35000"/>
                </a:schemeClr>
              </a:buClr>
            </a:pPr>
            <a:endParaRPr lang="en-US" altLang="en-US" sz="2000" dirty="0">
              <a:solidFill>
                <a:schemeClr val="tx1">
                  <a:lumMod val="65000"/>
                  <a:lumOff val="35000"/>
                </a:schemeClr>
              </a:solidFill>
              <a:latin typeface="+mn-lt"/>
            </a:endParaRPr>
          </a:p>
          <a:p>
            <a:pPr>
              <a:lnSpc>
                <a:spcPct val="100000"/>
              </a:lnSpc>
              <a:spcBef>
                <a:spcPct val="0"/>
              </a:spcBef>
              <a:spcAft>
                <a:spcPts val="300"/>
              </a:spcAft>
              <a:buClr>
                <a:schemeClr val="tx1">
                  <a:lumMod val="65000"/>
                  <a:lumOff val="35000"/>
                </a:schemeClr>
              </a:buClr>
            </a:pPr>
            <a:endParaRPr lang="en-US" altLang="en-US" sz="2000" dirty="0">
              <a:solidFill>
                <a:schemeClr val="tx1">
                  <a:lumMod val="65000"/>
                  <a:lumOff val="35000"/>
                </a:schemeClr>
              </a:solidFill>
              <a:latin typeface="+mn-lt"/>
            </a:endParaRPr>
          </a:p>
          <a:p>
            <a:pPr>
              <a:lnSpc>
                <a:spcPct val="100000"/>
              </a:lnSpc>
              <a:spcBef>
                <a:spcPct val="0"/>
              </a:spcBef>
              <a:spcAft>
                <a:spcPts val="300"/>
              </a:spcAft>
              <a:buClr>
                <a:schemeClr val="tx1">
                  <a:lumMod val="65000"/>
                  <a:lumOff val="35000"/>
                </a:schemeClr>
              </a:buClr>
            </a:pPr>
            <a:r>
              <a:rPr lang="en-US" altLang="en-US" sz="2000" dirty="0">
                <a:solidFill>
                  <a:schemeClr val="tx1">
                    <a:lumMod val="65000"/>
                    <a:lumOff val="35000"/>
                  </a:schemeClr>
                </a:solidFill>
                <a:latin typeface="+mn-lt"/>
              </a:rPr>
              <a:t>SWRCB Rulemaking </a:t>
            </a:r>
            <a:r>
              <a:rPr lang="en-US" altLang="en-US" sz="1200" dirty="0">
                <a:solidFill>
                  <a:schemeClr val="tx1">
                    <a:lumMod val="65000"/>
                    <a:lumOff val="35000"/>
                  </a:schemeClr>
                </a:solidFill>
                <a:latin typeface="+mn-lt"/>
                <a:hlinkClick r:id="rId8"/>
              </a:rPr>
              <a:t>https://www.waterboards.ca.gov/water_issues/programs/conservation_portal/regs/water_efficiency_legislation.html</a:t>
            </a:r>
            <a:r>
              <a:rPr lang="en-US" altLang="en-US" sz="1200" dirty="0">
                <a:solidFill>
                  <a:schemeClr val="tx1">
                    <a:lumMod val="65000"/>
                    <a:lumOff val="35000"/>
                  </a:schemeClr>
                </a:solidFill>
                <a:latin typeface="+mn-lt"/>
              </a:rPr>
              <a:t>  </a:t>
            </a:r>
          </a:p>
          <a:p>
            <a:pPr>
              <a:lnSpc>
                <a:spcPct val="100000"/>
              </a:lnSpc>
              <a:spcBef>
                <a:spcPct val="0"/>
              </a:spcBef>
              <a:spcAft>
                <a:spcPts val="300"/>
              </a:spcAft>
              <a:buClr>
                <a:schemeClr val="tx1">
                  <a:lumMod val="65000"/>
                  <a:lumOff val="35000"/>
                </a:schemeClr>
              </a:buClr>
            </a:pPr>
            <a:r>
              <a:rPr lang="en-US" altLang="en-US" sz="2000" dirty="0">
                <a:solidFill>
                  <a:schemeClr val="tx1">
                    <a:lumMod val="65000"/>
                    <a:lumOff val="35000"/>
                  </a:schemeClr>
                </a:solidFill>
                <a:latin typeface="+mn-lt"/>
              </a:rPr>
              <a:t>Draft Staff Framework for the Making Conservation a California Way of Life Regulation (Proposed Regulatory Framework)</a:t>
            </a:r>
          </a:p>
          <a:p>
            <a:pPr lvl="2">
              <a:lnSpc>
                <a:spcPct val="100000"/>
              </a:lnSpc>
              <a:spcBef>
                <a:spcPct val="0"/>
              </a:spcBef>
              <a:spcAft>
                <a:spcPts val="300"/>
              </a:spcAft>
              <a:buClr>
                <a:schemeClr val="tx1">
                  <a:lumMod val="65000"/>
                  <a:lumOff val="35000"/>
                </a:schemeClr>
              </a:buClr>
            </a:pPr>
            <a:r>
              <a:rPr lang="en-US" altLang="en-US" sz="1200" dirty="0">
                <a:solidFill>
                  <a:schemeClr val="tx1">
                    <a:lumMod val="65000"/>
                    <a:lumOff val="35000"/>
                  </a:schemeClr>
                </a:solidFill>
                <a:latin typeface="+mn-lt"/>
                <a:hlinkClick r:id="rId9"/>
              </a:rPr>
              <a:t>https://www.waterboards.ca.gov/board_info/agendas/2023/mar/032223_7_summary_of_reg_framework.pdf</a:t>
            </a:r>
            <a:r>
              <a:rPr lang="en-US" altLang="en-US" sz="1200" dirty="0">
                <a:solidFill>
                  <a:schemeClr val="tx1">
                    <a:lumMod val="65000"/>
                    <a:lumOff val="35000"/>
                  </a:schemeClr>
                </a:solidFill>
                <a:latin typeface="+mn-lt"/>
              </a:rPr>
              <a:t> </a:t>
            </a:r>
          </a:p>
          <a:p>
            <a:pPr>
              <a:lnSpc>
                <a:spcPct val="100000"/>
              </a:lnSpc>
              <a:spcBef>
                <a:spcPct val="0"/>
              </a:spcBef>
              <a:spcAft>
                <a:spcPts val="300"/>
              </a:spcAft>
              <a:buClr>
                <a:schemeClr val="tx1">
                  <a:lumMod val="65000"/>
                  <a:lumOff val="35000"/>
                </a:schemeClr>
              </a:buClr>
            </a:pPr>
            <a:r>
              <a:rPr lang="en-US" altLang="en-US" sz="2000" dirty="0">
                <a:solidFill>
                  <a:schemeClr val="tx1">
                    <a:lumMod val="65000"/>
                    <a:lumOff val="35000"/>
                  </a:schemeClr>
                </a:solidFill>
                <a:latin typeface="+mn-lt"/>
              </a:rPr>
              <a:t>Recommendations to SWRCB Memo</a:t>
            </a:r>
          </a:p>
          <a:p>
            <a:pPr lvl="2">
              <a:lnSpc>
                <a:spcPct val="100000"/>
              </a:lnSpc>
              <a:spcBef>
                <a:spcPct val="0"/>
              </a:spcBef>
              <a:spcAft>
                <a:spcPts val="300"/>
              </a:spcAft>
              <a:buClr>
                <a:schemeClr val="tx1">
                  <a:lumMod val="65000"/>
                  <a:lumOff val="35000"/>
                </a:schemeClr>
              </a:buClr>
            </a:pPr>
            <a:r>
              <a:rPr lang="en-US" altLang="en-US" sz="1200" dirty="0">
                <a:solidFill>
                  <a:schemeClr val="tx1">
                    <a:lumMod val="65000"/>
                    <a:lumOff val="35000"/>
                  </a:schemeClr>
                </a:solidFill>
                <a:latin typeface="+mn-lt"/>
                <a:hlinkClick r:id="rId10"/>
              </a:rPr>
              <a:t>https://water.ca.gov/-/media/DWR-Website/Web-Pages/Programs/Water-Use-And-Efficiency/2018-Water-Conservation-Legislation/RecommendationsSummary-Final-Memo-9-29-22.pdf</a:t>
            </a:r>
            <a:endParaRPr lang="en-US" altLang="en-US" sz="1200" dirty="0">
              <a:solidFill>
                <a:schemeClr val="tx1">
                  <a:lumMod val="65000"/>
                  <a:lumOff val="35000"/>
                </a:schemeClr>
              </a:solidFill>
              <a:latin typeface="+mn-lt"/>
            </a:endParaRPr>
          </a:p>
          <a:p>
            <a:pPr>
              <a:lnSpc>
                <a:spcPct val="100000"/>
              </a:lnSpc>
              <a:spcBef>
                <a:spcPct val="0"/>
              </a:spcBef>
              <a:spcAft>
                <a:spcPts val="300"/>
              </a:spcAft>
              <a:buClr>
                <a:schemeClr val="tx1">
                  <a:lumMod val="65000"/>
                  <a:lumOff val="35000"/>
                </a:schemeClr>
              </a:buClr>
            </a:pPr>
            <a:r>
              <a:rPr lang="en-US" altLang="en-US" sz="2000" dirty="0">
                <a:solidFill>
                  <a:schemeClr val="tx1">
                    <a:lumMod val="65000"/>
                    <a:lumOff val="35000"/>
                  </a:schemeClr>
                </a:solidFill>
                <a:latin typeface="+mn-lt"/>
              </a:rPr>
              <a:t>Water Loss Performance Standards</a:t>
            </a:r>
          </a:p>
          <a:p>
            <a:pPr lvl="2">
              <a:lnSpc>
                <a:spcPct val="100000"/>
              </a:lnSpc>
              <a:spcBef>
                <a:spcPct val="0"/>
              </a:spcBef>
              <a:spcAft>
                <a:spcPts val="300"/>
              </a:spcAft>
              <a:buClr>
                <a:schemeClr val="tx1">
                  <a:lumMod val="65000"/>
                  <a:lumOff val="35000"/>
                </a:schemeClr>
              </a:buClr>
            </a:pPr>
            <a:r>
              <a:rPr lang="en-US" altLang="en-US" sz="1200" dirty="0">
                <a:solidFill>
                  <a:schemeClr val="tx1">
                    <a:lumMod val="65000"/>
                    <a:lumOff val="35000"/>
                  </a:schemeClr>
                </a:solidFill>
                <a:latin typeface="+mn-lt"/>
                <a:hlinkClick r:id="rId11"/>
              </a:rPr>
              <a:t>https://www.waterboards.ca.gov/conservation/docs/2022/water-loss-regulatory-text-10-14-22.docx</a:t>
            </a:r>
            <a:r>
              <a:rPr lang="en-US" altLang="en-US" sz="1200" dirty="0">
                <a:solidFill>
                  <a:schemeClr val="tx1">
                    <a:lumMod val="65000"/>
                    <a:lumOff val="35000"/>
                  </a:schemeClr>
                </a:solidFill>
                <a:latin typeface="+mn-lt"/>
              </a:rPr>
              <a:t> </a:t>
            </a:r>
          </a:p>
          <a:p>
            <a:pPr>
              <a:lnSpc>
                <a:spcPct val="100000"/>
              </a:lnSpc>
              <a:spcBef>
                <a:spcPct val="0"/>
              </a:spcBef>
              <a:spcAft>
                <a:spcPts val="300"/>
              </a:spcAft>
              <a:buClr>
                <a:schemeClr val="tx1">
                  <a:lumMod val="65000"/>
                  <a:lumOff val="35000"/>
                </a:schemeClr>
              </a:buClr>
            </a:pPr>
            <a:r>
              <a:rPr lang="en-US" altLang="en-US" sz="2000" dirty="0">
                <a:solidFill>
                  <a:schemeClr val="tx1">
                    <a:lumMod val="65000"/>
                    <a:lumOff val="35000"/>
                  </a:schemeClr>
                </a:solidFill>
                <a:latin typeface="+mn-lt"/>
              </a:rPr>
              <a:t>Urban Water Use Efficiency Standards, Variances and Performance Measures</a:t>
            </a:r>
          </a:p>
          <a:p>
            <a:pPr lvl="2">
              <a:lnSpc>
                <a:spcPct val="100000"/>
              </a:lnSpc>
              <a:spcBef>
                <a:spcPct val="0"/>
              </a:spcBef>
              <a:spcAft>
                <a:spcPts val="300"/>
              </a:spcAft>
              <a:buClr>
                <a:schemeClr val="tx1">
                  <a:lumMod val="65000"/>
                  <a:lumOff val="35000"/>
                </a:schemeClr>
              </a:buClr>
            </a:pPr>
            <a:r>
              <a:rPr lang="en-US" altLang="en-US" sz="1200" dirty="0">
                <a:solidFill>
                  <a:schemeClr val="tx1">
                    <a:lumMod val="65000"/>
                    <a:lumOff val="35000"/>
                  </a:schemeClr>
                </a:solidFill>
                <a:latin typeface="+mn-lt"/>
                <a:hlinkClick r:id="rId12"/>
              </a:rPr>
              <a:t>https://water.ca.gov/Programs/Water-Use-And-Efficiency/2018-Water-Conservation-Legislation/Urban-Water-Use-Efficiency-Standards-Variances-and-Performance-Measures</a:t>
            </a:r>
            <a:endParaRPr lang="en-US" altLang="en-US" sz="1600" dirty="0">
              <a:solidFill>
                <a:schemeClr val="tx1">
                  <a:lumMod val="65000"/>
                  <a:lumOff val="35000"/>
                </a:schemeClr>
              </a:solidFill>
              <a:latin typeface="+mn-lt"/>
            </a:endParaRPr>
          </a:p>
          <a:p>
            <a:pPr>
              <a:lnSpc>
                <a:spcPct val="100000"/>
              </a:lnSpc>
              <a:spcBef>
                <a:spcPct val="0"/>
              </a:spcBef>
              <a:spcAft>
                <a:spcPts val="300"/>
              </a:spcAft>
              <a:buClr>
                <a:schemeClr val="tx1">
                  <a:lumMod val="65000"/>
                  <a:lumOff val="35000"/>
                </a:schemeClr>
              </a:buClr>
            </a:pPr>
            <a:r>
              <a:rPr lang="en-US" altLang="en-US" sz="2000" dirty="0">
                <a:solidFill>
                  <a:schemeClr val="tx1">
                    <a:lumMod val="65000"/>
                    <a:lumOff val="35000"/>
                  </a:schemeClr>
                </a:solidFill>
                <a:latin typeface="+mn-lt"/>
              </a:rPr>
              <a:t>Water Use Objective Exploration Tool</a:t>
            </a:r>
          </a:p>
          <a:p>
            <a:pPr lvl="2">
              <a:lnSpc>
                <a:spcPct val="100000"/>
              </a:lnSpc>
              <a:spcBef>
                <a:spcPct val="0"/>
              </a:spcBef>
              <a:spcAft>
                <a:spcPts val="300"/>
              </a:spcAft>
              <a:buClr>
                <a:schemeClr val="tx1">
                  <a:lumMod val="65000"/>
                  <a:lumOff val="35000"/>
                </a:schemeClr>
              </a:buClr>
            </a:pPr>
            <a:r>
              <a:rPr lang="en-US" altLang="en-US" sz="1200" dirty="0">
                <a:solidFill>
                  <a:schemeClr val="tx1">
                    <a:lumMod val="65000"/>
                    <a:lumOff val="35000"/>
                  </a:schemeClr>
                </a:solidFill>
                <a:latin typeface="+mn-lt"/>
                <a:hlinkClick r:id="rId13"/>
              </a:rPr>
              <a:t>https://www.waterboards.ca.gov/water_issues/programs/conservation_portal/regs/objective-exploration.html</a:t>
            </a:r>
            <a:endParaRPr lang="en-US" altLang="en-US" sz="1200" dirty="0">
              <a:solidFill>
                <a:schemeClr val="tx1">
                  <a:lumMod val="65000"/>
                  <a:lumOff val="35000"/>
                </a:schemeClr>
              </a:solidFill>
              <a:latin typeface="+mn-lt"/>
            </a:endParaRPr>
          </a:p>
          <a:p>
            <a:pPr lvl="1">
              <a:lnSpc>
                <a:spcPct val="100000"/>
              </a:lnSpc>
              <a:spcBef>
                <a:spcPct val="0"/>
              </a:spcBef>
              <a:spcAft>
                <a:spcPts val="300"/>
              </a:spcAft>
              <a:buClr>
                <a:schemeClr val="tx1">
                  <a:lumMod val="65000"/>
                  <a:lumOff val="35000"/>
                </a:schemeClr>
              </a:buClr>
            </a:pPr>
            <a:endParaRPr lang="en-US" altLang="en-US" sz="1600" dirty="0">
              <a:solidFill>
                <a:schemeClr val="tx1">
                  <a:lumMod val="65000"/>
                  <a:lumOff val="35000"/>
                </a:schemeClr>
              </a:solidFill>
              <a:latin typeface="+mn-lt"/>
            </a:endParaRPr>
          </a:p>
        </p:txBody>
      </p:sp>
    </p:spTree>
    <p:extLst>
      <p:ext uri="{BB962C8B-B14F-4D97-AF65-F5344CB8AC3E}">
        <p14:creationId xmlns:p14="http://schemas.microsoft.com/office/powerpoint/2010/main" val="3070848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730A94-EFB7-2ACD-B9BA-4D37F2E04C62}"/>
              </a:ext>
            </a:extLst>
          </p:cNvPr>
          <p:cNvSpPr txBox="1">
            <a:spLocks/>
          </p:cNvSpPr>
          <p:nvPr/>
        </p:nvSpPr>
        <p:spPr>
          <a:xfrm>
            <a:off x="0" y="319314"/>
            <a:ext cx="11780556" cy="595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solidFill>
                  <a:srgbClr val="013F71"/>
                </a:solidFill>
                <a:latin typeface="Arial Black" panose="020B0A04020102020204" pitchFamily="34" charset="0"/>
              </a:rPr>
              <a:t>Thank you!</a:t>
            </a:r>
          </a:p>
        </p:txBody>
      </p:sp>
      <p:grpSp>
        <p:nvGrpSpPr>
          <p:cNvPr id="3" name="Group 2">
            <a:extLst>
              <a:ext uri="{FF2B5EF4-FFF2-40B4-BE49-F238E27FC236}">
                <a16:creationId xmlns:a16="http://schemas.microsoft.com/office/drawing/2014/main" id="{5C4F5955-A90A-D8C8-8071-CA7B43330EB1}"/>
              </a:ext>
            </a:extLst>
          </p:cNvPr>
          <p:cNvGrpSpPr/>
          <p:nvPr/>
        </p:nvGrpSpPr>
        <p:grpSpPr>
          <a:xfrm>
            <a:off x="2300037" y="1976224"/>
            <a:ext cx="3080084" cy="1074537"/>
            <a:chOff x="204537" y="2158703"/>
            <a:chExt cx="3080084" cy="1074537"/>
          </a:xfrm>
        </p:grpSpPr>
        <p:sp>
          <p:nvSpPr>
            <p:cNvPr id="4" name="Text Placeholder 2">
              <a:extLst>
                <a:ext uri="{FF2B5EF4-FFF2-40B4-BE49-F238E27FC236}">
                  <a16:creationId xmlns:a16="http://schemas.microsoft.com/office/drawing/2014/main" id="{E829F969-40B2-3E63-F2E0-36C9391FCB52}"/>
                </a:ext>
              </a:extLst>
            </p:cNvPr>
            <p:cNvSpPr txBox="1">
              <a:spLocks/>
            </p:cNvSpPr>
            <p:nvPr/>
          </p:nvSpPr>
          <p:spPr>
            <a:xfrm>
              <a:off x="451185" y="2158703"/>
              <a:ext cx="2586789" cy="524341"/>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Michelle Maddaus</a:t>
              </a:r>
            </a:p>
          </p:txBody>
        </p:sp>
        <p:sp>
          <p:nvSpPr>
            <p:cNvPr id="5" name="TextBox 4">
              <a:extLst>
                <a:ext uri="{FF2B5EF4-FFF2-40B4-BE49-F238E27FC236}">
                  <a16:creationId xmlns:a16="http://schemas.microsoft.com/office/drawing/2014/main" id="{7B2B4A73-DAA2-DCB0-45BE-7580F74F698B}"/>
                </a:ext>
              </a:extLst>
            </p:cNvPr>
            <p:cNvSpPr txBox="1"/>
            <p:nvPr/>
          </p:nvSpPr>
          <p:spPr>
            <a:xfrm>
              <a:off x="204537" y="2863908"/>
              <a:ext cx="3080084" cy="369332"/>
            </a:xfrm>
            <a:prstGeom prst="rect">
              <a:avLst/>
            </a:prstGeom>
            <a:noFill/>
          </p:spPr>
          <p:txBody>
            <a:bodyPr wrap="square">
              <a:spAutoFit/>
            </a:bodyPr>
            <a:lstStyle/>
            <a:p>
              <a:pPr marL="0" lvl="1" algn="ctr"/>
              <a:r>
                <a:rPr lang="en-US" b="0" i="0" u="none" strike="noStrike" baseline="0" dirty="0"/>
                <a:t>Michelle@MaddausWater.com</a:t>
              </a:r>
            </a:p>
          </p:txBody>
        </p:sp>
      </p:grpSp>
      <p:grpSp>
        <p:nvGrpSpPr>
          <p:cNvPr id="6" name="Group 5">
            <a:extLst>
              <a:ext uri="{FF2B5EF4-FFF2-40B4-BE49-F238E27FC236}">
                <a16:creationId xmlns:a16="http://schemas.microsoft.com/office/drawing/2014/main" id="{1C610159-7825-1B4B-DE48-5D44933D628E}"/>
              </a:ext>
            </a:extLst>
          </p:cNvPr>
          <p:cNvGrpSpPr/>
          <p:nvPr/>
        </p:nvGrpSpPr>
        <p:grpSpPr>
          <a:xfrm>
            <a:off x="6651457" y="1976224"/>
            <a:ext cx="3080084" cy="1074537"/>
            <a:chOff x="4555957" y="2158703"/>
            <a:chExt cx="3080084" cy="1074537"/>
          </a:xfrm>
        </p:grpSpPr>
        <p:sp>
          <p:nvSpPr>
            <p:cNvPr id="7" name="Text Placeholder 2">
              <a:extLst>
                <a:ext uri="{FF2B5EF4-FFF2-40B4-BE49-F238E27FC236}">
                  <a16:creationId xmlns:a16="http://schemas.microsoft.com/office/drawing/2014/main" id="{E02DC65E-71DC-EF5F-806F-71DD475FF7AF}"/>
                </a:ext>
              </a:extLst>
            </p:cNvPr>
            <p:cNvSpPr txBox="1">
              <a:spLocks/>
            </p:cNvSpPr>
            <p:nvPr/>
          </p:nvSpPr>
          <p:spPr>
            <a:xfrm>
              <a:off x="4802605" y="2158703"/>
              <a:ext cx="2586789" cy="524341"/>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Sierra Orr</a:t>
              </a:r>
            </a:p>
          </p:txBody>
        </p:sp>
        <p:sp>
          <p:nvSpPr>
            <p:cNvPr id="8" name="TextBox 7">
              <a:extLst>
                <a:ext uri="{FF2B5EF4-FFF2-40B4-BE49-F238E27FC236}">
                  <a16:creationId xmlns:a16="http://schemas.microsoft.com/office/drawing/2014/main" id="{A55C29C6-F7AB-1F99-2DA0-93A7E0D9F305}"/>
                </a:ext>
              </a:extLst>
            </p:cNvPr>
            <p:cNvSpPr txBox="1"/>
            <p:nvPr/>
          </p:nvSpPr>
          <p:spPr>
            <a:xfrm>
              <a:off x="4555957" y="2863908"/>
              <a:ext cx="3080084" cy="369332"/>
            </a:xfrm>
            <a:prstGeom prst="rect">
              <a:avLst/>
            </a:prstGeom>
            <a:noFill/>
          </p:spPr>
          <p:txBody>
            <a:bodyPr wrap="square">
              <a:spAutoFit/>
            </a:bodyPr>
            <a:lstStyle/>
            <a:p>
              <a:pPr marL="0" lvl="1" algn="ctr"/>
              <a:r>
                <a:rPr lang="en-US" dirty="0"/>
                <a:t>Sierra</a:t>
              </a:r>
              <a:r>
                <a:rPr lang="en-US" b="0" i="0" u="none" strike="noStrike" baseline="0" dirty="0"/>
                <a:t>@MaddausWater.com</a:t>
              </a:r>
            </a:p>
          </p:txBody>
        </p:sp>
      </p:grpSp>
    </p:spTree>
    <p:extLst>
      <p:ext uri="{BB962C8B-B14F-4D97-AF65-F5344CB8AC3E}">
        <p14:creationId xmlns:p14="http://schemas.microsoft.com/office/powerpoint/2010/main" val="2986092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49B87A-E1F3-0D9B-E6B1-C8DD9A58AA28}"/>
              </a:ext>
            </a:extLst>
          </p:cNvPr>
          <p:cNvSpPr>
            <a:spLocks noGrp="1"/>
          </p:cNvSpPr>
          <p:nvPr>
            <p:ph type="subTitle" idx="1"/>
          </p:nvPr>
        </p:nvSpPr>
        <p:spPr>
          <a:xfrm>
            <a:off x="0" y="217714"/>
            <a:ext cx="12191999" cy="547447"/>
          </a:xfrm>
        </p:spPr>
        <p:txBody>
          <a:bodyPr>
            <a:noAutofit/>
          </a:bodyPr>
          <a:lstStyle/>
          <a:p>
            <a:r>
              <a:rPr lang="en-US" dirty="0"/>
              <a:t>Urban Water Uses in the New Framework</a:t>
            </a:r>
          </a:p>
        </p:txBody>
      </p:sp>
      <p:sp>
        <p:nvSpPr>
          <p:cNvPr id="3" name="Text Placeholder 2">
            <a:extLst>
              <a:ext uri="{FF2B5EF4-FFF2-40B4-BE49-F238E27FC236}">
                <a16:creationId xmlns:a16="http://schemas.microsoft.com/office/drawing/2014/main" id="{9116058C-64BB-BDFC-19AC-0787A890FC45}"/>
              </a:ext>
            </a:extLst>
          </p:cNvPr>
          <p:cNvSpPr>
            <a:spLocks noGrp="1"/>
          </p:cNvSpPr>
          <p:nvPr>
            <p:ph type="body" sz="quarter" idx="4294967295"/>
          </p:nvPr>
        </p:nvSpPr>
        <p:spPr>
          <a:xfrm>
            <a:off x="862013" y="765161"/>
            <a:ext cx="11329987" cy="371475"/>
          </a:xfrm>
        </p:spPr>
        <p:txBody>
          <a:bodyPr>
            <a:normAutofit fontScale="85000" lnSpcReduction="20000"/>
          </a:bodyPr>
          <a:lstStyle/>
          <a:p>
            <a:pPr marL="0" indent="0">
              <a:buNone/>
            </a:pPr>
            <a:r>
              <a:rPr lang="en-US" b="1" dirty="0">
                <a:solidFill>
                  <a:schemeClr val="tx1">
                    <a:lumMod val="65000"/>
                    <a:lumOff val="35000"/>
                  </a:schemeClr>
                </a:solidFill>
              </a:rPr>
              <a:t>What’s In and What’s Out?</a:t>
            </a:r>
          </a:p>
        </p:txBody>
      </p:sp>
      <p:pic>
        <p:nvPicPr>
          <p:cNvPr id="7" name="Picture 6">
            <a:extLst>
              <a:ext uri="{FF2B5EF4-FFF2-40B4-BE49-F238E27FC236}">
                <a16:creationId xmlns:a16="http://schemas.microsoft.com/office/drawing/2014/main" id="{8FD44641-DE58-FC40-ABDE-C683D6D4B8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979" t="24036" r="2889" b="17544"/>
          <a:stretch/>
        </p:blipFill>
        <p:spPr>
          <a:xfrm>
            <a:off x="1377787" y="1260942"/>
            <a:ext cx="9436425" cy="4450430"/>
          </a:xfrm>
          <a:prstGeom prst="rect">
            <a:avLst/>
          </a:prstGeom>
          <a:ln w="22225">
            <a:solidFill>
              <a:schemeClr val="accent1">
                <a:shade val="50000"/>
              </a:schemeClr>
            </a:solidFill>
          </a:ln>
        </p:spPr>
      </p:pic>
    </p:spTree>
    <p:extLst>
      <p:ext uri="{BB962C8B-B14F-4D97-AF65-F5344CB8AC3E}">
        <p14:creationId xmlns:p14="http://schemas.microsoft.com/office/powerpoint/2010/main" val="4157270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35D21A-D80B-B22B-6351-D4839CB7C865}"/>
              </a:ext>
            </a:extLst>
          </p:cNvPr>
          <p:cNvSpPr>
            <a:spLocks noGrp="1"/>
          </p:cNvSpPr>
          <p:nvPr>
            <p:ph type="subTitle" idx="1"/>
          </p:nvPr>
        </p:nvSpPr>
        <p:spPr>
          <a:xfrm>
            <a:off x="0" y="90433"/>
            <a:ext cx="12192000" cy="635281"/>
          </a:xfrm>
        </p:spPr>
        <p:txBody>
          <a:bodyPr>
            <a:normAutofit/>
          </a:bodyPr>
          <a:lstStyle/>
          <a:p>
            <a:r>
              <a:rPr lang="en-US" dirty="0"/>
              <a:t>Calculating Urban Water Use Objectives</a:t>
            </a:r>
          </a:p>
          <a:p>
            <a:endParaRPr lang="en-US" dirty="0"/>
          </a:p>
        </p:txBody>
      </p:sp>
      <p:sp>
        <p:nvSpPr>
          <p:cNvPr id="3" name="Text Placeholder 2">
            <a:extLst>
              <a:ext uri="{FF2B5EF4-FFF2-40B4-BE49-F238E27FC236}">
                <a16:creationId xmlns:a16="http://schemas.microsoft.com/office/drawing/2014/main" id="{7E4E538E-09A0-D3BE-C6EF-0B309658649A}"/>
              </a:ext>
            </a:extLst>
          </p:cNvPr>
          <p:cNvSpPr>
            <a:spLocks noGrp="1"/>
          </p:cNvSpPr>
          <p:nvPr>
            <p:ph type="body" sz="quarter" idx="4294967295"/>
          </p:nvPr>
        </p:nvSpPr>
        <p:spPr>
          <a:xfrm>
            <a:off x="6030913" y="5564188"/>
            <a:ext cx="6161087" cy="371475"/>
          </a:xfrm>
        </p:spPr>
        <p:txBody>
          <a:bodyPr>
            <a:normAutofit fontScale="70000" lnSpcReduction="20000"/>
          </a:bodyPr>
          <a:lstStyle/>
          <a:p>
            <a:r>
              <a:rPr lang="en-US" dirty="0"/>
              <a:t>Providers will need to meet the SUM of the standards.</a:t>
            </a:r>
          </a:p>
        </p:txBody>
      </p:sp>
      <p:sp>
        <p:nvSpPr>
          <p:cNvPr id="4" name="TextBox 3">
            <a:extLst>
              <a:ext uri="{FF2B5EF4-FFF2-40B4-BE49-F238E27FC236}">
                <a16:creationId xmlns:a16="http://schemas.microsoft.com/office/drawing/2014/main" id="{7D49208F-4E11-3411-5013-240EC7DE4038}"/>
              </a:ext>
            </a:extLst>
          </p:cNvPr>
          <p:cNvSpPr txBox="1"/>
          <p:nvPr/>
        </p:nvSpPr>
        <p:spPr>
          <a:xfrm>
            <a:off x="8453083" y="2599448"/>
            <a:ext cx="32599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effectLst/>
                <a:uLnTx/>
                <a:uFillTx/>
              </a:rPr>
              <a:t>Water Provider’s Unique Water Objective</a:t>
            </a:r>
          </a:p>
        </p:txBody>
      </p:sp>
      <p:sp>
        <p:nvSpPr>
          <p:cNvPr id="6" name="Equal 3">
            <a:extLst>
              <a:ext uri="{FF2B5EF4-FFF2-40B4-BE49-F238E27FC236}">
                <a16:creationId xmlns:a16="http://schemas.microsoft.com/office/drawing/2014/main" id="{4B3FC14F-5070-B788-929A-B34B00D04473}"/>
              </a:ext>
            </a:extLst>
          </p:cNvPr>
          <p:cNvSpPr/>
          <p:nvPr/>
        </p:nvSpPr>
        <p:spPr>
          <a:xfrm>
            <a:off x="8429144" y="1199563"/>
            <a:ext cx="644888" cy="511679"/>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Plus 46">
            <a:extLst>
              <a:ext uri="{FF2B5EF4-FFF2-40B4-BE49-F238E27FC236}">
                <a16:creationId xmlns:a16="http://schemas.microsoft.com/office/drawing/2014/main" id="{A7971782-A12C-22BF-C7A0-B883429E05F7}"/>
              </a:ext>
            </a:extLst>
          </p:cNvPr>
          <p:cNvSpPr/>
          <p:nvPr/>
        </p:nvSpPr>
        <p:spPr>
          <a:xfrm>
            <a:off x="2128087" y="2782792"/>
            <a:ext cx="468165" cy="410889"/>
          </a:xfrm>
          <a:prstGeom prst="mathPlus">
            <a:avLst>
              <a:gd name="adj1" fmla="val 1413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Plus 54">
            <a:extLst>
              <a:ext uri="{FF2B5EF4-FFF2-40B4-BE49-F238E27FC236}">
                <a16:creationId xmlns:a16="http://schemas.microsoft.com/office/drawing/2014/main" id="{3F477A2A-AC47-0782-E375-21D622FB4723}"/>
              </a:ext>
            </a:extLst>
          </p:cNvPr>
          <p:cNvSpPr/>
          <p:nvPr/>
        </p:nvSpPr>
        <p:spPr>
          <a:xfrm>
            <a:off x="4029646" y="1249959"/>
            <a:ext cx="468165" cy="410889"/>
          </a:xfrm>
          <a:prstGeom prst="mathPlus">
            <a:avLst>
              <a:gd name="adj1" fmla="val 1413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Plus 55">
            <a:extLst>
              <a:ext uri="{FF2B5EF4-FFF2-40B4-BE49-F238E27FC236}">
                <a16:creationId xmlns:a16="http://schemas.microsoft.com/office/drawing/2014/main" id="{44050FEA-45EA-2F0B-AD66-BA7ABCF316AF}"/>
              </a:ext>
            </a:extLst>
          </p:cNvPr>
          <p:cNvSpPr/>
          <p:nvPr/>
        </p:nvSpPr>
        <p:spPr>
          <a:xfrm>
            <a:off x="6214583" y="1249959"/>
            <a:ext cx="468165" cy="410889"/>
          </a:xfrm>
          <a:prstGeom prst="mathPlus">
            <a:avLst>
              <a:gd name="adj1" fmla="val 1413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FFFEDC3-ED41-8430-DE2A-A461F6486B8C}"/>
              </a:ext>
            </a:extLst>
          </p:cNvPr>
          <p:cNvGrpSpPr/>
          <p:nvPr/>
        </p:nvGrpSpPr>
        <p:grpSpPr>
          <a:xfrm>
            <a:off x="2515307" y="2498662"/>
            <a:ext cx="1113456" cy="1177487"/>
            <a:chOff x="1515842" y="1906237"/>
            <a:chExt cx="1183716" cy="1302929"/>
          </a:xfrm>
        </p:grpSpPr>
        <p:pic>
          <p:nvPicPr>
            <p:cNvPr id="39" name="Picture 38">
              <a:extLst>
                <a:ext uri="{FF2B5EF4-FFF2-40B4-BE49-F238E27FC236}">
                  <a16:creationId xmlns:a16="http://schemas.microsoft.com/office/drawing/2014/main" id="{CF836052-C37D-6CBB-B070-D19F396392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0500" y="1906237"/>
              <a:ext cx="914400" cy="1024156"/>
            </a:xfrm>
            <a:prstGeom prst="rect">
              <a:avLst/>
            </a:prstGeom>
          </p:spPr>
        </p:pic>
        <p:sp>
          <p:nvSpPr>
            <p:cNvPr id="40" name="TextBox 39">
              <a:extLst>
                <a:ext uri="{FF2B5EF4-FFF2-40B4-BE49-F238E27FC236}">
                  <a16:creationId xmlns:a16="http://schemas.microsoft.com/office/drawing/2014/main" id="{09E4C1E1-CAE5-E8C5-206B-C87EA6CAAED0}"/>
                </a:ext>
              </a:extLst>
            </p:cNvPr>
            <p:cNvSpPr txBox="1"/>
            <p:nvPr/>
          </p:nvSpPr>
          <p:spPr>
            <a:xfrm>
              <a:off x="1515842" y="2870612"/>
              <a:ext cx="11837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Outdoor</a:t>
              </a:r>
            </a:p>
          </p:txBody>
        </p:sp>
      </p:grpSp>
      <p:grpSp>
        <p:nvGrpSpPr>
          <p:cNvPr id="11" name="Group 10">
            <a:extLst>
              <a:ext uri="{FF2B5EF4-FFF2-40B4-BE49-F238E27FC236}">
                <a16:creationId xmlns:a16="http://schemas.microsoft.com/office/drawing/2014/main" id="{705E56EE-FAA7-2283-9485-41544DA72013}"/>
              </a:ext>
            </a:extLst>
          </p:cNvPr>
          <p:cNvGrpSpPr/>
          <p:nvPr/>
        </p:nvGrpSpPr>
        <p:grpSpPr>
          <a:xfrm>
            <a:off x="1032264" y="2552259"/>
            <a:ext cx="1135658" cy="1346406"/>
            <a:chOff x="78843" y="1965543"/>
            <a:chExt cx="1207319" cy="1489844"/>
          </a:xfrm>
        </p:grpSpPr>
        <p:pic>
          <p:nvPicPr>
            <p:cNvPr id="37" name="Picture 36">
              <a:extLst>
                <a:ext uri="{FF2B5EF4-FFF2-40B4-BE49-F238E27FC236}">
                  <a16:creationId xmlns:a16="http://schemas.microsoft.com/office/drawing/2014/main" id="{9B69221E-768B-7329-5BEC-88CB58425C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5302" y="1965543"/>
              <a:ext cx="914400" cy="964850"/>
            </a:xfrm>
            <a:prstGeom prst="rect">
              <a:avLst/>
            </a:prstGeom>
          </p:spPr>
        </p:pic>
        <p:sp>
          <p:nvSpPr>
            <p:cNvPr id="38" name="TextBox 37">
              <a:extLst>
                <a:ext uri="{FF2B5EF4-FFF2-40B4-BE49-F238E27FC236}">
                  <a16:creationId xmlns:a16="http://schemas.microsoft.com/office/drawing/2014/main" id="{EE2C57CA-29A4-F45B-675D-03DB6CE34BEF}"/>
                </a:ext>
              </a:extLst>
            </p:cNvPr>
            <p:cNvSpPr txBox="1"/>
            <p:nvPr/>
          </p:nvSpPr>
          <p:spPr>
            <a:xfrm>
              <a:off x="78843" y="2870612"/>
              <a:ext cx="12073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Residential Indoor</a:t>
              </a:r>
            </a:p>
          </p:txBody>
        </p:sp>
      </p:grpSp>
      <p:grpSp>
        <p:nvGrpSpPr>
          <p:cNvPr id="12" name="Group 11">
            <a:extLst>
              <a:ext uri="{FF2B5EF4-FFF2-40B4-BE49-F238E27FC236}">
                <a16:creationId xmlns:a16="http://schemas.microsoft.com/office/drawing/2014/main" id="{0AD8A858-7E8B-15FA-0AEB-000EC5C3D596}"/>
              </a:ext>
            </a:extLst>
          </p:cNvPr>
          <p:cNvGrpSpPr/>
          <p:nvPr/>
        </p:nvGrpSpPr>
        <p:grpSpPr>
          <a:xfrm>
            <a:off x="3910762" y="2717392"/>
            <a:ext cx="1122129" cy="1321226"/>
            <a:chOff x="4588526" y="2055704"/>
            <a:chExt cx="1192937" cy="1461981"/>
          </a:xfrm>
        </p:grpSpPr>
        <p:pic>
          <p:nvPicPr>
            <p:cNvPr id="35" name="Picture 34">
              <a:extLst>
                <a:ext uri="{FF2B5EF4-FFF2-40B4-BE49-F238E27FC236}">
                  <a16:creationId xmlns:a16="http://schemas.microsoft.com/office/drawing/2014/main" id="{24F2B3E5-D263-DCDB-86D1-337388FD8C5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27795" y="2055704"/>
              <a:ext cx="914400" cy="912633"/>
            </a:xfrm>
            <a:prstGeom prst="rect">
              <a:avLst/>
            </a:prstGeom>
          </p:spPr>
        </p:pic>
        <p:sp>
          <p:nvSpPr>
            <p:cNvPr id="36" name="TextBox 35">
              <a:extLst>
                <a:ext uri="{FF2B5EF4-FFF2-40B4-BE49-F238E27FC236}">
                  <a16:creationId xmlns:a16="http://schemas.microsoft.com/office/drawing/2014/main" id="{99DA0A9C-FEAF-4B1C-8ADF-87D5D8466CE6}"/>
                </a:ext>
              </a:extLst>
            </p:cNvPr>
            <p:cNvSpPr txBox="1"/>
            <p:nvPr/>
          </p:nvSpPr>
          <p:spPr>
            <a:xfrm>
              <a:off x="4588526" y="2870612"/>
              <a:ext cx="1192937" cy="6470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Real Water Loss</a:t>
              </a:r>
            </a:p>
          </p:txBody>
        </p:sp>
      </p:grpSp>
      <p:grpSp>
        <p:nvGrpSpPr>
          <p:cNvPr id="13" name="Group 12">
            <a:extLst>
              <a:ext uri="{FF2B5EF4-FFF2-40B4-BE49-F238E27FC236}">
                <a16:creationId xmlns:a16="http://schemas.microsoft.com/office/drawing/2014/main" id="{73DC082E-D1E8-68C8-2E22-26465868B3BF}"/>
              </a:ext>
            </a:extLst>
          </p:cNvPr>
          <p:cNvGrpSpPr/>
          <p:nvPr/>
        </p:nvGrpSpPr>
        <p:grpSpPr>
          <a:xfrm>
            <a:off x="6780421" y="880591"/>
            <a:ext cx="1316810" cy="1695674"/>
            <a:chOff x="6661761" y="2167783"/>
            <a:chExt cx="1399902" cy="1876321"/>
          </a:xfrm>
        </p:grpSpPr>
        <p:pic>
          <p:nvPicPr>
            <p:cNvPr id="33" name="Picture 32">
              <a:extLst>
                <a:ext uri="{FF2B5EF4-FFF2-40B4-BE49-F238E27FC236}">
                  <a16:creationId xmlns:a16="http://schemas.microsoft.com/office/drawing/2014/main" id="{37EACD86-AE6D-2593-8025-5CBC6E24CE2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10606" y="2167783"/>
              <a:ext cx="914400" cy="851146"/>
            </a:xfrm>
            <a:prstGeom prst="rect">
              <a:avLst/>
            </a:prstGeom>
          </p:spPr>
        </p:pic>
        <p:sp>
          <p:nvSpPr>
            <p:cNvPr id="34" name="TextBox 33">
              <a:extLst>
                <a:ext uri="{FF2B5EF4-FFF2-40B4-BE49-F238E27FC236}">
                  <a16:creationId xmlns:a16="http://schemas.microsoft.com/office/drawing/2014/main" id="{B7E0589A-ECBD-29F9-35FA-4A7ACBE81EC4}"/>
                </a:ext>
              </a:extLst>
            </p:cNvPr>
            <p:cNvSpPr txBox="1"/>
            <p:nvPr/>
          </p:nvSpPr>
          <p:spPr>
            <a:xfrm>
              <a:off x="6661761" y="2954295"/>
              <a:ext cx="1399902" cy="10898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Potable Reuse Water Bonus</a:t>
              </a:r>
            </a:p>
            <a:p>
              <a:pPr algn="ctr">
                <a:defRPr/>
              </a:pPr>
              <a:r>
                <a:rPr lang="en-US" sz="1000" b="1" dirty="0">
                  <a:solidFill>
                    <a:srgbClr val="135BA1"/>
                  </a:solidFill>
                  <a:latin typeface="Calibri" panose="020F0502020204030204" pitchFamily="34" charset="0"/>
                  <a:ea typeface="Lato Heavy" panose="020F0502020204030203" pitchFamily="34" charset="0"/>
                  <a:cs typeface="Calibri" panose="020F0502020204030204" pitchFamily="34" charset="0"/>
                </a:rPr>
                <a:t>If applicable</a:t>
              </a:r>
              <a:endParaRPr kumimoji="0" lang="en-US" sz="10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C04F3032-F3FE-999F-DCDA-67146203E760}"/>
              </a:ext>
            </a:extLst>
          </p:cNvPr>
          <p:cNvGrpSpPr/>
          <p:nvPr/>
        </p:nvGrpSpPr>
        <p:grpSpPr>
          <a:xfrm>
            <a:off x="4930436" y="915693"/>
            <a:ext cx="1002276" cy="1359849"/>
            <a:chOff x="5649848" y="2030581"/>
            <a:chExt cx="1065521" cy="1504719"/>
          </a:xfrm>
        </p:grpSpPr>
        <p:pic>
          <p:nvPicPr>
            <p:cNvPr id="31" name="Picture 30">
              <a:extLst>
                <a:ext uri="{FF2B5EF4-FFF2-40B4-BE49-F238E27FC236}">
                  <a16:creationId xmlns:a16="http://schemas.microsoft.com/office/drawing/2014/main" id="{6375F744-2B21-585A-EC3F-57E9F08930B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25409" y="2030581"/>
              <a:ext cx="914400" cy="988348"/>
            </a:xfrm>
            <a:prstGeom prst="rect">
              <a:avLst/>
            </a:prstGeom>
          </p:spPr>
        </p:pic>
        <p:sp>
          <p:nvSpPr>
            <p:cNvPr id="32" name="TextBox 31">
              <a:extLst>
                <a:ext uri="{FF2B5EF4-FFF2-40B4-BE49-F238E27FC236}">
                  <a16:creationId xmlns:a16="http://schemas.microsoft.com/office/drawing/2014/main" id="{94C26450-128D-88C3-26D9-7411B8D9AEA8}"/>
                </a:ext>
              </a:extLst>
            </p:cNvPr>
            <p:cNvSpPr txBox="1"/>
            <p:nvPr/>
          </p:nvSpPr>
          <p:spPr>
            <a:xfrm>
              <a:off x="5649848" y="2981881"/>
              <a:ext cx="1065521" cy="553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Variance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rgbClr val="135BA1"/>
                  </a:solidFill>
                  <a:latin typeface="Calibri" panose="020F0502020204030204" pitchFamily="34" charset="0"/>
                  <a:ea typeface="Lato Heavy" panose="020F0502020204030203" pitchFamily="34" charset="0"/>
                  <a:cs typeface="Calibri" panose="020F0502020204030204" pitchFamily="34" charset="0"/>
                </a:rPr>
                <a:t>If applicable</a:t>
              </a:r>
              <a:endParaRPr kumimoji="0" lang="en-US" sz="105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2F79145F-79BD-ABEE-2BDD-142AF370ABF6}"/>
              </a:ext>
            </a:extLst>
          </p:cNvPr>
          <p:cNvGrpSpPr/>
          <p:nvPr/>
        </p:nvGrpSpPr>
        <p:grpSpPr>
          <a:xfrm>
            <a:off x="9435924" y="880591"/>
            <a:ext cx="1261576" cy="1431927"/>
            <a:chOff x="8163200" y="1999808"/>
            <a:chExt cx="1341183" cy="1584476"/>
          </a:xfrm>
        </p:grpSpPr>
        <p:sp>
          <p:nvSpPr>
            <p:cNvPr id="29" name="TextBox 28">
              <a:extLst>
                <a:ext uri="{FF2B5EF4-FFF2-40B4-BE49-F238E27FC236}">
                  <a16:creationId xmlns:a16="http://schemas.microsoft.com/office/drawing/2014/main" id="{DCB8DE8D-8C15-0CE0-45A6-BB4C290D57B4}"/>
                </a:ext>
              </a:extLst>
            </p:cNvPr>
            <p:cNvSpPr txBox="1"/>
            <p:nvPr/>
          </p:nvSpPr>
          <p:spPr>
            <a:xfrm>
              <a:off x="8163200" y="2937210"/>
              <a:ext cx="1341183" cy="6470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Water Use Objective</a:t>
              </a:r>
            </a:p>
          </p:txBody>
        </p:sp>
        <p:pic>
          <p:nvPicPr>
            <p:cNvPr id="30" name="Picture 29" descr="Logo, company name&#10;&#10;Description automatically generated">
              <a:extLst>
                <a:ext uri="{FF2B5EF4-FFF2-40B4-BE49-F238E27FC236}">
                  <a16:creationId xmlns:a16="http://schemas.microsoft.com/office/drawing/2014/main" id="{1346AED2-9518-05B9-042C-C5AA25A35D2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376592" y="1999808"/>
              <a:ext cx="914400" cy="1019121"/>
            </a:xfrm>
            <a:prstGeom prst="rect">
              <a:avLst/>
            </a:prstGeom>
          </p:spPr>
        </p:pic>
      </p:grpSp>
      <p:grpSp>
        <p:nvGrpSpPr>
          <p:cNvPr id="16" name="Group 15">
            <a:extLst>
              <a:ext uri="{FF2B5EF4-FFF2-40B4-BE49-F238E27FC236}">
                <a16:creationId xmlns:a16="http://schemas.microsoft.com/office/drawing/2014/main" id="{3039E7EE-9A0F-9944-5053-D8B7B1169F1F}"/>
              </a:ext>
            </a:extLst>
          </p:cNvPr>
          <p:cNvGrpSpPr/>
          <p:nvPr/>
        </p:nvGrpSpPr>
        <p:grpSpPr>
          <a:xfrm>
            <a:off x="3415693" y="4340269"/>
            <a:ext cx="1633298" cy="1302698"/>
            <a:chOff x="2632140" y="4710864"/>
            <a:chExt cx="1736361" cy="1441480"/>
          </a:xfrm>
        </p:grpSpPr>
        <p:sp>
          <p:nvSpPr>
            <p:cNvPr id="27" name="TextBox 26">
              <a:extLst>
                <a:ext uri="{FF2B5EF4-FFF2-40B4-BE49-F238E27FC236}">
                  <a16:creationId xmlns:a16="http://schemas.microsoft.com/office/drawing/2014/main" id="{A958FCFA-F7DE-7F79-2E9E-21CB2676BEE3}"/>
                </a:ext>
              </a:extLst>
            </p:cNvPr>
            <p:cNvSpPr txBox="1"/>
            <p:nvPr/>
          </p:nvSpPr>
          <p:spPr>
            <a:xfrm>
              <a:off x="2632140" y="5505270"/>
              <a:ext cx="1736361" cy="6470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CII Dedicated Irrigation Meter</a:t>
              </a:r>
            </a:p>
          </p:txBody>
        </p:sp>
        <p:pic>
          <p:nvPicPr>
            <p:cNvPr id="28" name="Picture 27">
              <a:extLst>
                <a:ext uri="{FF2B5EF4-FFF2-40B4-BE49-F238E27FC236}">
                  <a16:creationId xmlns:a16="http://schemas.microsoft.com/office/drawing/2014/main" id="{5E5FB8FD-5D2F-8789-2544-C1843F0FA08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840517" y="4710864"/>
              <a:ext cx="914400" cy="854187"/>
            </a:xfrm>
            <a:prstGeom prst="rect">
              <a:avLst/>
            </a:prstGeom>
          </p:spPr>
        </p:pic>
      </p:grpSp>
      <p:grpSp>
        <p:nvGrpSpPr>
          <p:cNvPr id="17" name="Group 16">
            <a:extLst>
              <a:ext uri="{FF2B5EF4-FFF2-40B4-BE49-F238E27FC236}">
                <a16:creationId xmlns:a16="http://schemas.microsoft.com/office/drawing/2014/main" id="{F385CA18-58E2-11F2-3222-38A2470557BC}"/>
              </a:ext>
            </a:extLst>
          </p:cNvPr>
          <p:cNvGrpSpPr/>
          <p:nvPr/>
        </p:nvGrpSpPr>
        <p:grpSpPr>
          <a:xfrm>
            <a:off x="2573943" y="880591"/>
            <a:ext cx="1002276" cy="1101500"/>
            <a:chOff x="9504991" y="2107116"/>
            <a:chExt cx="1065521" cy="1218847"/>
          </a:xfrm>
        </p:grpSpPr>
        <p:pic>
          <p:nvPicPr>
            <p:cNvPr id="25" name="Picture 24" descr="Icon&#10;&#10;Description automatically generated">
              <a:extLst>
                <a:ext uri="{FF2B5EF4-FFF2-40B4-BE49-F238E27FC236}">
                  <a16:creationId xmlns:a16="http://schemas.microsoft.com/office/drawing/2014/main" id="{4C96BA5D-F4F8-F3B9-5213-D1DE2468872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673033" y="2107116"/>
              <a:ext cx="749701" cy="914400"/>
            </a:xfrm>
            <a:prstGeom prst="rect">
              <a:avLst/>
            </a:prstGeom>
          </p:spPr>
        </p:pic>
        <p:sp>
          <p:nvSpPr>
            <p:cNvPr id="26" name="TextBox 25">
              <a:extLst>
                <a:ext uri="{FF2B5EF4-FFF2-40B4-BE49-F238E27FC236}">
                  <a16:creationId xmlns:a16="http://schemas.microsoft.com/office/drawing/2014/main" id="{71BBA5DC-6033-A67E-4A9B-496D0362B190}"/>
                </a:ext>
              </a:extLst>
            </p:cNvPr>
            <p:cNvSpPr txBox="1"/>
            <p:nvPr/>
          </p:nvSpPr>
          <p:spPr>
            <a:xfrm>
              <a:off x="9504991" y="2987409"/>
              <a:ext cx="106552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Standard</a:t>
              </a:r>
            </a:p>
          </p:txBody>
        </p:sp>
      </p:grpSp>
      <p:sp>
        <p:nvSpPr>
          <p:cNvPr id="18" name="Plus 46">
            <a:extLst>
              <a:ext uri="{FF2B5EF4-FFF2-40B4-BE49-F238E27FC236}">
                <a16:creationId xmlns:a16="http://schemas.microsoft.com/office/drawing/2014/main" id="{5F86FF28-D271-2FE4-052C-D754BF97C668}"/>
              </a:ext>
            </a:extLst>
          </p:cNvPr>
          <p:cNvSpPr/>
          <p:nvPr/>
        </p:nvSpPr>
        <p:spPr>
          <a:xfrm>
            <a:off x="3467573" y="2760888"/>
            <a:ext cx="468165" cy="410889"/>
          </a:xfrm>
          <a:prstGeom prst="mathPlus">
            <a:avLst>
              <a:gd name="adj1" fmla="val 1413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38764EF8-A061-5A3D-6BEA-5D071A33B636}"/>
              </a:ext>
            </a:extLst>
          </p:cNvPr>
          <p:cNvGrpSpPr/>
          <p:nvPr/>
        </p:nvGrpSpPr>
        <p:grpSpPr>
          <a:xfrm>
            <a:off x="1636196" y="4427335"/>
            <a:ext cx="1252150" cy="1159331"/>
            <a:chOff x="740355" y="4807206"/>
            <a:chExt cx="1331162" cy="1282839"/>
          </a:xfrm>
        </p:grpSpPr>
        <p:pic>
          <p:nvPicPr>
            <p:cNvPr id="23" name="Picture 22" descr="A picture containing text, businesscard, vector graphics&#10;&#10;Description automatically generated">
              <a:extLst>
                <a:ext uri="{FF2B5EF4-FFF2-40B4-BE49-F238E27FC236}">
                  <a16:creationId xmlns:a16="http://schemas.microsoft.com/office/drawing/2014/main" id="{80F24702-9017-11CF-71BD-4358DE266CC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48732" y="4807206"/>
              <a:ext cx="914399" cy="757845"/>
            </a:xfrm>
            <a:prstGeom prst="rect">
              <a:avLst/>
            </a:prstGeom>
          </p:spPr>
        </p:pic>
        <p:sp>
          <p:nvSpPr>
            <p:cNvPr id="24" name="TextBox 23">
              <a:extLst>
                <a:ext uri="{FF2B5EF4-FFF2-40B4-BE49-F238E27FC236}">
                  <a16:creationId xmlns:a16="http://schemas.microsoft.com/office/drawing/2014/main" id="{A14DC478-3B8F-158A-8789-69967CEFBE09}"/>
                </a:ext>
              </a:extLst>
            </p:cNvPr>
            <p:cNvSpPr txBox="1"/>
            <p:nvPr/>
          </p:nvSpPr>
          <p:spPr>
            <a:xfrm>
              <a:off x="740355" y="5505270"/>
              <a:ext cx="13311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Residential Landscape</a:t>
              </a:r>
            </a:p>
          </p:txBody>
        </p:sp>
      </p:grpSp>
      <p:sp>
        <p:nvSpPr>
          <p:cNvPr id="20" name="Plus 46">
            <a:extLst>
              <a:ext uri="{FF2B5EF4-FFF2-40B4-BE49-F238E27FC236}">
                <a16:creationId xmlns:a16="http://schemas.microsoft.com/office/drawing/2014/main" id="{BAC16577-2BDD-7BF9-1A28-02FC9EC2C049}"/>
              </a:ext>
            </a:extLst>
          </p:cNvPr>
          <p:cNvSpPr/>
          <p:nvPr/>
        </p:nvSpPr>
        <p:spPr>
          <a:xfrm>
            <a:off x="2880652" y="4547677"/>
            <a:ext cx="468165" cy="410889"/>
          </a:xfrm>
          <a:prstGeom prst="mathPlus">
            <a:avLst>
              <a:gd name="adj1" fmla="val 1413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ight Brace 20">
            <a:extLst>
              <a:ext uri="{FF2B5EF4-FFF2-40B4-BE49-F238E27FC236}">
                <a16:creationId xmlns:a16="http://schemas.microsoft.com/office/drawing/2014/main" id="{4BBBA2DC-2C4E-A769-9B4F-D7087C12BACB}"/>
              </a:ext>
            </a:extLst>
          </p:cNvPr>
          <p:cNvSpPr/>
          <p:nvPr/>
        </p:nvSpPr>
        <p:spPr>
          <a:xfrm rot="16200000">
            <a:off x="2899383" y="3242916"/>
            <a:ext cx="430703" cy="170770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Right Brace 21">
            <a:extLst>
              <a:ext uri="{FF2B5EF4-FFF2-40B4-BE49-F238E27FC236}">
                <a16:creationId xmlns:a16="http://schemas.microsoft.com/office/drawing/2014/main" id="{B2FAE067-8B2D-2C88-8657-95D641DD507E}"/>
              </a:ext>
            </a:extLst>
          </p:cNvPr>
          <p:cNvSpPr/>
          <p:nvPr/>
        </p:nvSpPr>
        <p:spPr>
          <a:xfrm rot="16200000">
            <a:off x="2799214" y="810599"/>
            <a:ext cx="430703" cy="28774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372550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914EF2-A5DF-AE6E-10EB-59C5F3637CE2}"/>
              </a:ext>
            </a:extLst>
          </p:cNvPr>
          <p:cNvSpPr>
            <a:spLocks noGrp="1"/>
          </p:cNvSpPr>
          <p:nvPr>
            <p:ph type="subTitle" idx="1"/>
          </p:nvPr>
        </p:nvSpPr>
        <p:spPr>
          <a:xfrm>
            <a:off x="0" y="86519"/>
            <a:ext cx="12192000" cy="642143"/>
          </a:xfrm>
        </p:spPr>
        <p:txBody>
          <a:bodyPr>
            <a:normAutofit/>
          </a:bodyPr>
          <a:lstStyle/>
          <a:p>
            <a:r>
              <a:rPr lang="en-US" dirty="0"/>
              <a:t>Regulation Making - Where Are We?</a:t>
            </a:r>
          </a:p>
          <a:p>
            <a:endParaRPr lang="en-US" dirty="0"/>
          </a:p>
        </p:txBody>
      </p:sp>
      <p:sp>
        <p:nvSpPr>
          <p:cNvPr id="3" name="Text Placeholder 2">
            <a:extLst>
              <a:ext uri="{FF2B5EF4-FFF2-40B4-BE49-F238E27FC236}">
                <a16:creationId xmlns:a16="http://schemas.microsoft.com/office/drawing/2014/main" id="{3F75901F-0371-D068-1324-F2AE9DDA4987}"/>
              </a:ext>
            </a:extLst>
          </p:cNvPr>
          <p:cNvSpPr>
            <a:spLocks noGrp="1"/>
          </p:cNvSpPr>
          <p:nvPr>
            <p:ph type="body" sz="quarter" idx="4294967295"/>
          </p:nvPr>
        </p:nvSpPr>
        <p:spPr>
          <a:xfrm>
            <a:off x="862013" y="728662"/>
            <a:ext cx="11329987" cy="371475"/>
          </a:xfrm>
        </p:spPr>
        <p:txBody>
          <a:bodyPr>
            <a:normAutofit fontScale="92500" lnSpcReduction="20000"/>
          </a:bodyPr>
          <a:lstStyle/>
          <a:p>
            <a:pPr marL="0" indent="0">
              <a:buNone/>
            </a:pPr>
            <a:r>
              <a:rPr lang="en-US" sz="2600" b="1" dirty="0">
                <a:solidFill>
                  <a:schemeClr val="tx1">
                    <a:lumMod val="65000"/>
                    <a:lumOff val="35000"/>
                  </a:schemeClr>
                </a:solidFill>
              </a:rPr>
              <a:t>Standards, status of each component </a:t>
            </a:r>
          </a:p>
          <a:p>
            <a:endParaRPr lang="en-US" dirty="0"/>
          </a:p>
        </p:txBody>
      </p:sp>
      <p:graphicFrame>
        <p:nvGraphicFramePr>
          <p:cNvPr id="4" name="Table 2">
            <a:extLst>
              <a:ext uri="{FF2B5EF4-FFF2-40B4-BE49-F238E27FC236}">
                <a16:creationId xmlns:a16="http://schemas.microsoft.com/office/drawing/2014/main" id="{A28E0A97-046C-E286-1E29-F07CF09814F5}"/>
              </a:ext>
            </a:extLst>
          </p:cNvPr>
          <p:cNvGraphicFramePr>
            <a:graphicFrameLocks noGrp="1"/>
          </p:cNvGraphicFramePr>
          <p:nvPr>
            <p:extLst>
              <p:ext uri="{D42A27DB-BD31-4B8C-83A1-F6EECF244321}">
                <p14:modId xmlns:p14="http://schemas.microsoft.com/office/powerpoint/2010/main" val="2287574727"/>
              </p:ext>
            </p:extLst>
          </p:nvPr>
        </p:nvGraphicFramePr>
        <p:xfrm>
          <a:off x="862013" y="1371600"/>
          <a:ext cx="10316170" cy="4114800"/>
        </p:xfrm>
        <a:graphic>
          <a:graphicData uri="http://schemas.openxmlformats.org/drawingml/2006/table">
            <a:tbl>
              <a:tblPr firstRow="1" bandRow="1">
                <a:tableStyleId>{5C22544A-7EE6-4342-B048-85BDC9FD1C3A}</a:tableStyleId>
              </a:tblPr>
              <a:tblGrid>
                <a:gridCol w="6003531">
                  <a:extLst>
                    <a:ext uri="{9D8B030D-6E8A-4147-A177-3AD203B41FA5}">
                      <a16:colId xmlns:a16="http://schemas.microsoft.com/office/drawing/2014/main" val="2721106655"/>
                    </a:ext>
                  </a:extLst>
                </a:gridCol>
                <a:gridCol w="1979429">
                  <a:extLst>
                    <a:ext uri="{9D8B030D-6E8A-4147-A177-3AD203B41FA5}">
                      <a16:colId xmlns:a16="http://schemas.microsoft.com/office/drawing/2014/main" val="1193632444"/>
                    </a:ext>
                  </a:extLst>
                </a:gridCol>
                <a:gridCol w="2333210">
                  <a:extLst>
                    <a:ext uri="{9D8B030D-6E8A-4147-A177-3AD203B41FA5}">
                      <a16:colId xmlns:a16="http://schemas.microsoft.com/office/drawing/2014/main" val="4063898193"/>
                    </a:ext>
                  </a:extLst>
                </a:gridCol>
              </a:tblGrid>
              <a:tr h="602989">
                <a:tc>
                  <a:txBody>
                    <a:bodyPr/>
                    <a:lstStyle/>
                    <a:p>
                      <a:r>
                        <a:rPr lang="en-US" sz="1800" dirty="0"/>
                        <a:t>Components</a:t>
                      </a:r>
                    </a:p>
                  </a:txBody>
                  <a:tcPr anchor="ctr"/>
                </a:tc>
                <a:tc>
                  <a:txBody>
                    <a:bodyPr/>
                    <a:lstStyle/>
                    <a:p>
                      <a:r>
                        <a:rPr lang="en-US" sz="1800" dirty="0"/>
                        <a:t>Draft Available </a:t>
                      </a:r>
                      <a:br>
                        <a:rPr lang="en-US" sz="1800" dirty="0"/>
                      </a:br>
                      <a:r>
                        <a:rPr lang="en-US" sz="1800" dirty="0"/>
                        <a:t>(Most Recent) </a:t>
                      </a:r>
                    </a:p>
                  </a:txBody>
                  <a:tcPr anchor="ctr"/>
                </a:tc>
                <a:tc>
                  <a:txBody>
                    <a:bodyPr/>
                    <a:lstStyle/>
                    <a:p>
                      <a:r>
                        <a:rPr lang="en-US" sz="1800" dirty="0"/>
                        <a:t>Final Approved</a:t>
                      </a:r>
                    </a:p>
                  </a:txBody>
                  <a:tcPr anchor="ctr"/>
                </a:tc>
                <a:extLst>
                  <a:ext uri="{0D108BD9-81ED-4DB2-BD59-A6C34878D82A}">
                    <a16:rowId xmlns:a16="http://schemas.microsoft.com/office/drawing/2014/main" val="2320800421"/>
                  </a:ext>
                </a:extLst>
              </a:tr>
              <a:tr h="344565">
                <a:tc>
                  <a:txBody>
                    <a:bodyPr/>
                    <a:lstStyle/>
                    <a:p>
                      <a:r>
                        <a:rPr lang="en-US" sz="1800" dirty="0"/>
                        <a:t>Indoor Residential WUE Standard</a:t>
                      </a:r>
                    </a:p>
                  </a:txBody>
                  <a:tcPr/>
                </a:tc>
                <a:tc>
                  <a:txBody>
                    <a:bodyPr/>
                    <a:lstStyle/>
                    <a:p>
                      <a:r>
                        <a:rPr lang="en-US" sz="1800" dirty="0">
                          <a:hlinkClick r:id="rId3"/>
                        </a:rPr>
                        <a:t>Yes</a:t>
                      </a:r>
                      <a:r>
                        <a:rPr lang="en-US" sz="1800" dirty="0"/>
                        <a:t> – 11/30/21 </a:t>
                      </a:r>
                    </a:p>
                  </a:txBody>
                  <a:tcPr/>
                </a:tc>
                <a:tc>
                  <a:txBody>
                    <a:bodyPr/>
                    <a:lstStyle/>
                    <a:p>
                      <a:r>
                        <a:rPr lang="en-US" sz="1800" dirty="0">
                          <a:hlinkClick r:id="rId4"/>
                        </a:rPr>
                        <a:t>Yes</a:t>
                      </a:r>
                      <a:r>
                        <a:rPr lang="en-US" sz="1800" dirty="0"/>
                        <a:t> – 9/28/22 </a:t>
                      </a:r>
                    </a:p>
                  </a:txBody>
                  <a:tcPr/>
                </a:tc>
                <a:extLst>
                  <a:ext uri="{0D108BD9-81ED-4DB2-BD59-A6C34878D82A}">
                    <a16:rowId xmlns:a16="http://schemas.microsoft.com/office/drawing/2014/main" val="3332209793"/>
                  </a:ext>
                </a:extLst>
              </a:tr>
              <a:tr h="344565">
                <a:tc>
                  <a:txBody>
                    <a:bodyPr/>
                    <a:lstStyle/>
                    <a:p>
                      <a:r>
                        <a:rPr lang="en-US" sz="1800" dirty="0"/>
                        <a:t>Water Loss Standard</a:t>
                      </a:r>
                    </a:p>
                  </a:txBody>
                  <a:tcPr/>
                </a:tc>
                <a:tc>
                  <a:txBody>
                    <a:bodyPr/>
                    <a:lstStyle/>
                    <a:p>
                      <a:r>
                        <a:rPr lang="en-US" sz="1800" dirty="0">
                          <a:hlinkClick r:id="rId5"/>
                        </a:rPr>
                        <a:t>Yes</a:t>
                      </a:r>
                      <a:r>
                        <a:rPr lang="en-US" sz="1800" dirty="0"/>
                        <a:t> – 9/2/22 </a:t>
                      </a:r>
                    </a:p>
                  </a:txBody>
                  <a:tcPr/>
                </a:tc>
                <a:tc>
                  <a:txBody>
                    <a:bodyPr/>
                    <a:lstStyle/>
                    <a:p>
                      <a:r>
                        <a:rPr lang="en-US" sz="1800" dirty="0">
                          <a:hlinkClick r:id="rId4"/>
                        </a:rPr>
                        <a:t>Yes</a:t>
                      </a:r>
                      <a:r>
                        <a:rPr lang="en-US" sz="1800" dirty="0"/>
                        <a:t> – 10/19/22</a:t>
                      </a:r>
                    </a:p>
                  </a:txBody>
                  <a:tcPr/>
                </a:tc>
                <a:extLst>
                  <a:ext uri="{0D108BD9-81ED-4DB2-BD59-A6C34878D82A}">
                    <a16:rowId xmlns:a16="http://schemas.microsoft.com/office/drawing/2014/main" val="1776580203"/>
                  </a:ext>
                </a:extLst>
              </a:tr>
              <a:tr h="34456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Outdoor Residential WUE Standard</a:t>
                      </a:r>
                    </a:p>
                  </a:txBody>
                  <a:tcPr/>
                </a:tc>
                <a:tc>
                  <a:txBody>
                    <a:bodyPr/>
                    <a:lstStyle/>
                    <a:p>
                      <a:r>
                        <a:rPr lang="en-US" sz="1800" dirty="0">
                          <a:hlinkClick r:id="rId6"/>
                        </a:rPr>
                        <a:t>Yes</a:t>
                      </a:r>
                      <a:r>
                        <a:rPr lang="en-US" sz="1800" dirty="0"/>
                        <a:t> – 3/15/23</a:t>
                      </a:r>
                    </a:p>
                  </a:txBody>
                  <a:tcPr/>
                </a:tc>
                <a:tc>
                  <a:txBody>
                    <a:bodyPr/>
                    <a:lstStyle/>
                    <a:p>
                      <a:endParaRPr lang="en-US" sz="1800" dirty="0"/>
                    </a:p>
                  </a:txBody>
                  <a:tcPr/>
                </a:tc>
                <a:extLst>
                  <a:ext uri="{0D108BD9-81ED-4DB2-BD59-A6C34878D82A}">
                    <a16:rowId xmlns:a16="http://schemas.microsoft.com/office/drawing/2014/main" val="1976672506"/>
                  </a:ext>
                </a:extLst>
              </a:tr>
              <a:tr h="60298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WUE Standards for CII Outdoor Irrigation of Landscape Area with Dedicated Irrigation meters</a:t>
                      </a:r>
                    </a:p>
                  </a:txBody>
                  <a:tcPr/>
                </a:tc>
                <a:tc>
                  <a:txBody>
                    <a:bodyPr/>
                    <a:lstStyle/>
                    <a:p>
                      <a:r>
                        <a:rPr lang="en-US" sz="1800" dirty="0">
                          <a:hlinkClick r:id="rId6"/>
                        </a:rPr>
                        <a:t>Yes</a:t>
                      </a:r>
                      <a:r>
                        <a:rPr lang="en-US" sz="1800" dirty="0"/>
                        <a:t> – 3/15/23</a:t>
                      </a:r>
                    </a:p>
                    <a:p>
                      <a:endParaRPr lang="en-US" sz="1800" dirty="0"/>
                    </a:p>
                  </a:txBody>
                  <a:tcPr/>
                </a:tc>
                <a:tc>
                  <a:txBody>
                    <a:bodyPr/>
                    <a:lstStyle/>
                    <a:p>
                      <a:endParaRPr lang="en-US" sz="1800" dirty="0"/>
                    </a:p>
                  </a:txBody>
                  <a:tcPr/>
                </a:tc>
                <a:extLst>
                  <a:ext uri="{0D108BD9-81ED-4DB2-BD59-A6C34878D82A}">
                    <a16:rowId xmlns:a16="http://schemas.microsoft.com/office/drawing/2014/main" val="1443009911"/>
                  </a:ext>
                </a:extLst>
              </a:tr>
              <a:tr h="344565">
                <a:tc>
                  <a:txBody>
                    <a:bodyPr/>
                    <a:lstStyle/>
                    <a:p>
                      <a:r>
                        <a:rPr lang="en-US" sz="1800" dirty="0"/>
                        <a:t>Variances for Unique Uses of Water</a:t>
                      </a:r>
                    </a:p>
                  </a:txBody>
                  <a:tcPr/>
                </a:tc>
                <a:tc>
                  <a:txBody>
                    <a:bodyPr/>
                    <a:lstStyle/>
                    <a:p>
                      <a:r>
                        <a:rPr lang="en-US" sz="1800" dirty="0">
                          <a:hlinkClick r:id="rId6"/>
                        </a:rPr>
                        <a:t>Yes</a:t>
                      </a:r>
                      <a:r>
                        <a:rPr lang="en-US" sz="1800" dirty="0"/>
                        <a:t> – 3/15/23</a:t>
                      </a:r>
                    </a:p>
                  </a:txBody>
                  <a:tcPr/>
                </a:tc>
                <a:tc>
                  <a:txBody>
                    <a:bodyPr/>
                    <a:lstStyle/>
                    <a:p>
                      <a:endParaRPr lang="en-US" sz="1800" dirty="0"/>
                    </a:p>
                  </a:txBody>
                  <a:tcPr/>
                </a:tc>
                <a:extLst>
                  <a:ext uri="{0D108BD9-81ED-4DB2-BD59-A6C34878D82A}">
                    <a16:rowId xmlns:a16="http://schemas.microsoft.com/office/drawing/2014/main" val="2314203385"/>
                  </a:ext>
                </a:extLst>
              </a:tr>
              <a:tr h="344565">
                <a:tc>
                  <a:txBody>
                    <a:bodyPr/>
                    <a:lstStyle/>
                    <a:p>
                      <a:r>
                        <a:rPr lang="en-US" sz="1800" dirty="0"/>
                        <a:t>CII Water Use Performance Measures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hlinkClick r:id="rId6"/>
                        </a:rPr>
                        <a:t>Yes</a:t>
                      </a:r>
                      <a:r>
                        <a:rPr lang="en-US" sz="1800" dirty="0"/>
                        <a:t> – 3/15/23</a:t>
                      </a:r>
                    </a:p>
                  </a:txBody>
                  <a:tcPr/>
                </a:tc>
                <a:tc>
                  <a:txBody>
                    <a:bodyPr/>
                    <a:lstStyle/>
                    <a:p>
                      <a:endParaRPr lang="en-US" sz="1800" dirty="0"/>
                    </a:p>
                  </a:txBody>
                  <a:tcPr/>
                </a:tc>
                <a:extLst>
                  <a:ext uri="{0D108BD9-81ED-4DB2-BD59-A6C34878D82A}">
                    <a16:rowId xmlns:a16="http://schemas.microsoft.com/office/drawing/2014/main" val="3453836589"/>
                  </a:ext>
                </a:extLst>
              </a:tr>
              <a:tr h="602989">
                <a:tc>
                  <a:txBody>
                    <a:bodyPr/>
                    <a:lstStyle/>
                    <a:p>
                      <a:r>
                        <a:rPr lang="en-US" sz="1800" dirty="0"/>
                        <a:t>Guidelines and Methodologies for Calculating Urban Water Use Objectives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hlinkClick r:id="rId7"/>
                        </a:rPr>
                        <a:t>Yes</a:t>
                      </a:r>
                      <a:r>
                        <a:rPr lang="en-US" sz="1800" dirty="0"/>
                        <a:t> – 9/29/22</a:t>
                      </a:r>
                    </a:p>
                  </a:txBody>
                  <a:tcPr/>
                </a:tc>
                <a:tc>
                  <a:txBody>
                    <a:bodyPr/>
                    <a:lstStyle/>
                    <a:p>
                      <a:endParaRPr lang="en-US" sz="1800" dirty="0"/>
                    </a:p>
                  </a:txBody>
                  <a:tcPr/>
                </a:tc>
                <a:extLst>
                  <a:ext uri="{0D108BD9-81ED-4DB2-BD59-A6C34878D82A}">
                    <a16:rowId xmlns:a16="http://schemas.microsoft.com/office/drawing/2014/main" val="1850498034"/>
                  </a:ext>
                </a:extLst>
              </a:tr>
              <a:tr h="344565">
                <a:tc gridSpan="3">
                  <a:txBody>
                    <a:bodyPr/>
                    <a:lstStyle/>
                    <a:p>
                      <a:endParaRPr lang="en-US" sz="1800" dirty="0"/>
                    </a:p>
                  </a:txBody>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Yes </a:t>
                      </a:r>
                    </a:p>
                  </a:txBody>
                  <a:tcPr/>
                </a:tc>
                <a:tc hMerge="1">
                  <a:txBody>
                    <a:bodyPr/>
                    <a:lstStyle/>
                    <a:p>
                      <a:r>
                        <a:rPr lang="en-US" sz="1800" dirty="0">
                          <a:hlinkClick r:id="" action="ppaction://noaction"/>
                        </a:rPr>
                        <a:t>Yes</a:t>
                      </a:r>
                      <a:r>
                        <a:rPr lang="en-US" sz="1800" dirty="0"/>
                        <a:t> – 3/21 </a:t>
                      </a:r>
                    </a:p>
                  </a:txBody>
                  <a:tcPr/>
                </a:tc>
                <a:extLst>
                  <a:ext uri="{0D108BD9-81ED-4DB2-BD59-A6C34878D82A}">
                    <a16:rowId xmlns:a16="http://schemas.microsoft.com/office/drawing/2014/main" val="767829560"/>
                  </a:ext>
                </a:extLst>
              </a:tr>
            </a:tbl>
          </a:graphicData>
        </a:graphic>
      </p:graphicFrame>
    </p:spTree>
    <p:extLst>
      <p:ext uri="{BB962C8B-B14F-4D97-AF65-F5344CB8AC3E}">
        <p14:creationId xmlns:p14="http://schemas.microsoft.com/office/powerpoint/2010/main" val="811260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5F3119-215B-F6FF-8D30-2958E40C8BFC}"/>
              </a:ext>
            </a:extLst>
          </p:cNvPr>
          <p:cNvSpPr>
            <a:spLocks noGrp="1"/>
          </p:cNvSpPr>
          <p:nvPr>
            <p:ph type="subTitle" idx="1"/>
          </p:nvPr>
        </p:nvSpPr>
        <p:spPr>
          <a:xfrm>
            <a:off x="0" y="87487"/>
            <a:ext cx="12192000" cy="623713"/>
          </a:xfrm>
        </p:spPr>
        <p:txBody>
          <a:bodyPr>
            <a:normAutofit/>
          </a:bodyPr>
          <a:lstStyle/>
          <a:p>
            <a:r>
              <a:rPr lang="en-US" dirty="0"/>
              <a:t>Terminology</a:t>
            </a:r>
          </a:p>
        </p:txBody>
      </p:sp>
      <p:sp>
        <p:nvSpPr>
          <p:cNvPr id="3" name="Text Placeholder 2">
            <a:extLst>
              <a:ext uri="{FF2B5EF4-FFF2-40B4-BE49-F238E27FC236}">
                <a16:creationId xmlns:a16="http://schemas.microsoft.com/office/drawing/2014/main" id="{B47CEC37-D819-FD54-DB89-BA9C5D1C2745}"/>
              </a:ext>
            </a:extLst>
          </p:cNvPr>
          <p:cNvSpPr>
            <a:spLocks noGrp="1"/>
          </p:cNvSpPr>
          <p:nvPr>
            <p:ph type="body" sz="quarter" idx="4294967295"/>
          </p:nvPr>
        </p:nvSpPr>
        <p:spPr>
          <a:xfrm>
            <a:off x="616868" y="711200"/>
            <a:ext cx="10958264" cy="4908550"/>
          </a:xfrm>
        </p:spPr>
        <p:txBody>
          <a:bodyPr numCol="2">
            <a:normAutofit fontScale="92500" lnSpcReduction="10000"/>
          </a:bodyPr>
          <a:lstStyle/>
          <a:p>
            <a:r>
              <a:rPr lang="en-US" dirty="0"/>
              <a:t>BMP = Best Management Practice</a:t>
            </a:r>
          </a:p>
          <a:p>
            <a:r>
              <a:rPr lang="en-US" dirty="0"/>
              <a:t>CII= Commercial, Industrial, Institutional</a:t>
            </a:r>
          </a:p>
          <a:p>
            <a:r>
              <a:rPr lang="en-US" dirty="0"/>
              <a:t>DIM= Dedicated Irrigation Meter</a:t>
            </a:r>
          </a:p>
          <a:p>
            <a:r>
              <a:rPr lang="en-US" dirty="0"/>
              <a:t>EP = Effective Precipitation</a:t>
            </a:r>
          </a:p>
          <a:p>
            <a:r>
              <a:rPr lang="en-US" dirty="0"/>
              <a:t>ETAF= Evapotranspiration Adjustment Factor</a:t>
            </a:r>
          </a:p>
          <a:p>
            <a:r>
              <a:rPr lang="en-US" dirty="0"/>
              <a:t>ET0 = Reference Evapotranspiration</a:t>
            </a:r>
          </a:p>
          <a:p>
            <a:r>
              <a:rPr lang="en-US" dirty="0"/>
              <a:t>GPCD= Gallons Per Capita (Persons) Per Day</a:t>
            </a:r>
          </a:p>
          <a:p>
            <a:r>
              <a:rPr lang="en-US" dirty="0"/>
              <a:t>LEF= Landscape Efficiency Factor</a:t>
            </a:r>
          </a:p>
          <a:p>
            <a:r>
              <a:rPr lang="en-US" dirty="0"/>
              <a:t>MWELO= Model Water Efficiency Ordinance</a:t>
            </a:r>
          </a:p>
          <a:p>
            <a:r>
              <a:rPr lang="en-US" dirty="0"/>
              <a:t>SLA = Special Landscape Areas</a:t>
            </a:r>
          </a:p>
          <a:p>
            <a:r>
              <a:rPr lang="en-US" dirty="0"/>
              <a:t>UWUO= Urban Water Use Objective</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2A0BD5F9-6D01-E48E-BB03-C1BEB3C639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2938" y="2344257"/>
            <a:ext cx="4592194" cy="3512540"/>
          </a:xfrm>
          <a:prstGeom prst="rect">
            <a:avLst/>
          </a:prstGeom>
        </p:spPr>
      </p:pic>
    </p:spTree>
    <p:extLst>
      <p:ext uri="{BB962C8B-B14F-4D97-AF65-F5344CB8AC3E}">
        <p14:creationId xmlns:p14="http://schemas.microsoft.com/office/powerpoint/2010/main" val="804521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5737AA-6C6C-7C25-42A5-338754C6CB0D}"/>
              </a:ext>
            </a:extLst>
          </p:cNvPr>
          <p:cNvSpPr txBox="1">
            <a:spLocks/>
          </p:cNvSpPr>
          <p:nvPr/>
        </p:nvSpPr>
        <p:spPr>
          <a:xfrm>
            <a:off x="674860" y="2828386"/>
            <a:ext cx="10108167" cy="4378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dirty="0">
                <a:solidFill>
                  <a:schemeClr val="accent1">
                    <a:lumMod val="50000"/>
                  </a:schemeClr>
                </a:solidFill>
                <a:latin typeface="Arial Black" panose="020B0A04020102020204" pitchFamily="34" charset="0"/>
              </a:rPr>
              <a:t>Residential</a:t>
            </a:r>
          </a:p>
        </p:txBody>
      </p:sp>
    </p:spTree>
    <p:extLst>
      <p:ext uri="{BB962C8B-B14F-4D97-AF65-F5344CB8AC3E}">
        <p14:creationId xmlns:p14="http://schemas.microsoft.com/office/powerpoint/2010/main" val="3764602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229D70-9180-22DE-A2AF-30AD9F53B40F}"/>
              </a:ext>
            </a:extLst>
          </p:cNvPr>
          <p:cNvSpPr>
            <a:spLocks noGrp="1"/>
          </p:cNvSpPr>
          <p:nvPr>
            <p:ph type="subTitle" idx="1"/>
          </p:nvPr>
        </p:nvSpPr>
        <p:spPr>
          <a:xfrm>
            <a:off x="0" y="380812"/>
            <a:ext cx="12075885" cy="628100"/>
          </a:xfrm>
        </p:spPr>
        <p:txBody>
          <a:bodyPr>
            <a:normAutofit/>
          </a:bodyPr>
          <a:lstStyle/>
          <a:p>
            <a:r>
              <a:rPr lang="en-US" dirty="0"/>
              <a:t> Residential Indoor Budget</a:t>
            </a:r>
          </a:p>
        </p:txBody>
      </p:sp>
      <p:sp>
        <p:nvSpPr>
          <p:cNvPr id="3" name="Text Placeholder 2">
            <a:extLst>
              <a:ext uri="{FF2B5EF4-FFF2-40B4-BE49-F238E27FC236}">
                <a16:creationId xmlns:a16="http://schemas.microsoft.com/office/drawing/2014/main" id="{3C2B3DCE-8357-FC04-845F-8B5DB0AEA5F4}"/>
              </a:ext>
            </a:extLst>
          </p:cNvPr>
          <p:cNvSpPr>
            <a:spLocks noGrp="1"/>
          </p:cNvSpPr>
          <p:nvPr>
            <p:ph type="body" sz="quarter" idx="4294967295"/>
          </p:nvPr>
        </p:nvSpPr>
        <p:spPr>
          <a:xfrm>
            <a:off x="0" y="1008912"/>
            <a:ext cx="12192000" cy="371475"/>
          </a:xfrm>
        </p:spPr>
        <p:txBody>
          <a:bodyPr>
            <a:normAutofit fontScale="85000" lnSpcReduction="20000"/>
          </a:bodyPr>
          <a:lstStyle/>
          <a:p>
            <a:pPr marL="0" indent="0" algn="ctr">
              <a:buNone/>
            </a:pPr>
            <a:r>
              <a:rPr lang="en-US" b="1" dirty="0">
                <a:solidFill>
                  <a:schemeClr val="tx1">
                    <a:lumMod val="65000"/>
                    <a:lumOff val="35000"/>
                  </a:schemeClr>
                </a:solidFill>
              </a:rPr>
              <a:t>Defined in Water Code Section 10609.4</a:t>
            </a:r>
          </a:p>
        </p:txBody>
      </p:sp>
      <p:grpSp>
        <p:nvGrpSpPr>
          <p:cNvPr id="4" name="Group 3">
            <a:extLst>
              <a:ext uri="{FF2B5EF4-FFF2-40B4-BE49-F238E27FC236}">
                <a16:creationId xmlns:a16="http://schemas.microsoft.com/office/drawing/2014/main" id="{399AA246-2656-1CE0-66FE-1DBF14CE1F2E}"/>
              </a:ext>
            </a:extLst>
          </p:cNvPr>
          <p:cNvGrpSpPr/>
          <p:nvPr/>
        </p:nvGrpSpPr>
        <p:grpSpPr>
          <a:xfrm>
            <a:off x="411444" y="426928"/>
            <a:ext cx="1135658" cy="1346406"/>
            <a:chOff x="78843" y="1965543"/>
            <a:chExt cx="1207319" cy="1489844"/>
          </a:xfrm>
        </p:grpSpPr>
        <p:pic>
          <p:nvPicPr>
            <p:cNvPr id="5" name="Picture 4">
              <a:extLst>
                <a:ext uri="{FF2B5EF4-FFF2-40B4-BE49-F238E27FC236}">
                  <a16:creationId xmlns:a16="http://schemas.microsoft.com/office/drawing/2014/main" id="{77E89C98-C3C9-56AF-80DD-111429212F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5302" y="1965543"/>
              <a:ext cx="914400" cy="964850"/>
            </a:xfrm>
            <a:prstGeom prst="rect">
              <a:avLst/>
            </a:prstGeom>
          </p:spPr>
        </p:pic>
        <p:sp>
          <p:nvSpPr>
            <p:cNvPr id="6" name="TextBox 5">
              <a:extLst>
                <a:ext uri="{FF2B5EF4-FFF2-40B4-BE49-F238E27FC236}">
                  <a16:creationId xmlns:a16="http://schemas.microsoft.com/office/drawing/2014/main" id="{94925936-C975-9ACB-80EF-0AC4F8D5766E}"/>
                </a:ext>
              </a:extLst>
            </p:cNvPr>
            <p:cNvSpPr txBox="1"/>
            <p:nvPr/>
          </p:nvSpPr>
          <p:spPr>
            <a:xfrm>
              <a:off x="78843" y="2870612"/>
              <a:ext cx="12073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35BA1"/>
                  </a:solidFill>
                  <a:effectLst/>
                  <a:uLnTx/>
                  <a:uFillTx/>
                  <a:latin typeface="Calibri" panose="020F0502020204030204" pitchFamily="34" charset="0"/>
                  <a:ea typeface="Lato Heavy" panose="020F0502020204030203" pitchFamily="34" charset="0"/>
                  <a:cs typeface="Calibri" panose="020F0502020204030204" pitchFamily="34" charset="0"/>
                </a:rPr>
                <a:t>Residential Indoor</a:t>
              </a:r>
            </a:p>
          </p:txBody>
        </p:sp>
      </p:grpSp>
      <p:graphicFrame>
        <p:nvGraphicFramePr>
          <p:cNvPr id="7" name="Content Placeholder 5">
            <a:extLst>
              <a:ext uri="{FF2B5EF4-FFF2-40B4-BE49-F238E27FC236}">
                <a16:creationId xmlns:a16="http://schemas.microsoft.com/office/drawing/2014/main" id="{5CC91DF5-73A2-3C90-CD67-EAD2A9DEB013}"/>
              </a:ext>
            </a:extLst>
          </p:cNvPr>
          <p:cNvGraphicFramePr>
            <a:graphicFrameLocks/>
          </p:cNvGraphicFramePr>
          <p:nvPr>
            <p:extLst>
              <p:ext uri="{D42A27DB-BD31-4B8C-83A1-F6EECF244321}">
                <p14:modId xmlns:p14="http://schemas.microsoft.com/office/powerpoint/2010/main" val="2811129075"/>
              </p:ext>
            </p:extLst>
          </p:nvPr>
        </p:nvGraphicFramePr>
        <p:xfrm>
          <a:off x="549211" y="2103248"/>
          <a:ext cx="5418452" cy="2900531"/>
        </p:xfrm>
        <a:graphic>
          <a:graphicData uri="http://schemas.openxmlformats.org/drawingml/2006/table">
            <a:tbl>
              <a:tblPr firstRow="1" bandRow="1">
                <a:tableStyleId>{5C22544A-7EE6-4342-B048-85BDC9FD1C3A}</a:tableStyleId>
              </a:tblPr>
              <a:tblGrid>
                <a:gridCol w="1508900">
                  <a:extLst>
                    <a:ext uri="{9D8B030D-6E8A-4147-A177-3AD203B41FA5}">
                      <a16:colId xmlns:a16="http://schemas.microsoft.com/office/drawing/2014/main" val="1270825207"/>
                    </a:ext>
                  </a:extLst>
                </a:gridCol>
                <a:gridCol w="3909552">
                  <a:extLst>
                    <a:ext uri="{9D8B030D-6E8A-4147-A177-3AD203B41FA5}">
                      <a16:colId xmlns:a16="http://schemas.microsoft.com/office/drawing/2014/main" val="3289703798"/>
                    </a:ext>
                  </a:extLst>
                </a:gridCol>
              </a:tblGrid>
              <a:tr h="1079267">
                <a:tc>
                  <a:txBody>
                    <a:bodyPr/>
                    <a:lstStyle/>
                    <a:p>
                      <a:pPr marL="0" algn="ctr" rtl="0" eaLnBrk="1" latinLnBrk="0" hangingPunct="1">
                        <a:spcBef>
                          <a:spcPts val="0"/>
                        </a:spcBef>
                        <a:spcAft>
                          <a:spcPts val="0"/>
                        </a:spcAft>
                      </a:pPr>
                      <a:r>
                        <a:rPr lang="en-US" sz="2000" kern="1200" dirty="0">
                          <a:effectLst/>
                        </a:rPr>
                        <a:t>Year</a:t>
                      </a:r>
                      <a:endParaRPr lang="en-US" sz="2000" dirty="0">
                        <a:effectLst/>
                      </a:endParaRPr>
                    </a:p>
                  </a:txBody>
                  <a:tcPr marL="0" marR="0" marT="0" marB="0" anchor="ctr">
                    <a:solidFill>
                      <a:srgbClr val="00355F"/>
                    </a:solidFill>
                  </a:tcPr>
                </a:tc>
                <a:tc>
                  <a:txBody>
                    <a:bodyPr/>
                    <a:lstStyle/>
                    <a:p>
                      <a:pPr marL="0" algn="ctr" rtl="0" eaLnBrk="1" latinLnBrk="0" hangingPunct="1">
                        <a:spcBef>
                          <a:spcPts val="0"/>
                        </a:spcBef>
                        <a:spcAft>
                          <a:spcPts val="0"/>
                        </a:spcAft>
                      </a:pPr>
                      <a:r>
                        <a:rPr lang="en-US" sz="2000" kern="1200" dirty="0">
                          <a:effectLst/>
                        </a:rPr>
                        <a:t>1157 Standards - DWR/SWRCB Recommendation (GPCD)</a:t>
                      </a:r>
                      <a:endParaRPr lang="en-US" sz="2000" dirty="0">
                        <a:effectLst/>
                      </a:endParaRPr>
                    </a:p>
                  </a:txBody>
                  <a:tcPr marL="0" marR="0" marT="0" marB="0" anchor="ctr">
                    <a:solidFill>
                      <a:srgbClr val="00355F"/>
                    </a:solidFill>
                  </a:tcPr>
                </a:tc>
                <a:extLst>
                  <a:ext uri="{0D108BD9-81ED-4DB2-BD59-A6C34878D82A}">
                    <a16:rowId xmlns:a16="http://schemas.microsoft.com/office/drawing/2014/main" val="852057037"/>
                  </a:ext>
                </a:extLst>
              </a:tr>
              <a:tr h="607088">
                <a:tc>
                  <a:txBody>
                    <a:bodyPr/>
                    <a:lstStyle/>
                    <a:p>
                      <a:pPr marL="0" algn="ctr" rtl="0" eaLnBrk="1" latinLnBrk="0" hangingPunct="1">
                        <a:spcBef>
                          <a:spcPts val="0"/>
                        </a:spcBef>
                        <a:spcAft>
                          <a:spcPts val="0"/>
                        </a:spcAft>
                      </a:pPr>
                      <a:r>
                        <a:rPr lang="en-US" sz="2000" kern="1200" dirty="0">
                          <a:effectLst/>
                        </a:rPr>
                        <a:t>2020-2024</a:t>
                      </a:r>
                      <a:endParaRPr lang="en-US" sz="2000" dirty="0">
                        <a:effectLst/>
                      </a:endParaRPr>
                    </a:p>
                  </a:txBody>
                  <a:tcPr marL="0" marR="0" marT="0" marB="0" anchor="ctr">
                    <a:solidFill>
                      <a:srgbClr val="3FC1C0"/>
                    </a:solidFill>
                  </a:tcPr>
                </a:tc>
                <a:tc>
                  <a:txBody>
                    <a:bodyPr/>
                    <a:lstStyle/>
                    <a:p>
                      <a:pPr marL="0" algn="ctr" rtl="0" eaLnBrk="1" latinLnBrk="0" hangingPunct="1">
                        <a:spcBef>
                          <a:spcPts val="0"/>
                        </a:spcBef>
                        <a:spcAft>
                          <a:spcPts val="0"/>
                        </a:spcAft>
                      </a:pPr>
                      <a:r>
                        <a:rPr lang="en-US" sz="2000" kern="1200" dirty="0">
                          <a:effectLst/>
                        </a:rPr>
                        <a:t>55</a:t>
                      </a:r>
                      <a:endParaRPr lang="en-US" sz="2000" dirty="0">
                        <a:effectLst/>
                      </a:endParaRPr>
                    </a:p>
                  </a:txBody>
                  <a:tcPr marL="0" marR="0" marT="0" marB="0" anchor="ctr">
                    <a:solidFill>
                      <a:srgbClr val="3FC1C0"/>
                    </a:solidFill>
                  </a:tcPr>
                </a:tc>
                <a:extLst>
                  <a:ext uri="{0D108BD9-81ED-4DB2-BD59-A6C34878D82A}">
                    <a16:rowId xmlns:a16="http://schemas.microsoft.com/office/drawing/2014/main" val="3493629890"/>
                  </a:ext>
                </a:extLst>
              </a:tr>
              <a:tr h="607088">
                <a:tc>
                  <a:txBody>
                    <a:bodyPr/>
                    <a:lstStyle/>
                    <a:p>
                      <a:pPr marL="0" algn="ctr" rtl="0" eaLnBrk="1" latinLnBrk="0" hangingPunct="1">
                        <a:spcBef>
                          <a:spcPts val="0"/>
                        </a:spcBef>
                        <a:spcAft>
                          <a:spcPts val="0"/>
                        </a:spcAft>
                      </a:pPr>
                      <a:r>
                        <a:rPr lang="en-US" sz="2000" kern="1200" dirty="0">
                          <a:effectLst/>
                        </a:rPr>
                        <a:t>2025-2029</a:t>
                      </a:r>
                      <a:endParaRPr lang="en-US" sz="2000" dirty="0">
                        <a:effectLst/>
                      </a:endParaRPr>
                    </a:p>
                  </a:txBody>
                  <a:tcPr marL="0" marR="0" marT="0" marB="0" anchor="ctr"/>
                </a:tc>
                <a:tc>
                  <a:txBody>
                    <a:bodyPr/>
                    <a:lstStyle/>
                    <a:p>
                      <a:pPr marL="0" algn="ctr" rtl="0" eaLnBrk="1" latinLnBrk="0" hangingPunct="1">
                        <a:spcBef>
                          <a:spcPts val="0"/>
                        </a:spcBef>
                        <a:spcAft>
                          <a:spcPts val="0"/>
                        </a:spcAft>
                      </a:pPr>
                      <a:r>
                        <a:rPr lang="en-US" sz="2000" kern="1200" dirty="0">
                          <a:effectLst/>
                        </a:rPr>
                        <a:t>47</a:t>
                      </a:r>
                      <a:endParaRPr lang="en-US" sz="2000">
                        <a:effectLst/>
                      </a:endParaRPr>
                    </a:p>
                  </a:txBody>
                  <a:tcPr marL="0" marR="0" marT="0" marB="0" anchor="ctr"/>
                </a:tc>
                <a:extLst>
                  <a:ext uri="{0D108BD9-81ED-4DB2-BD59-A6C34878D82A}">
                    <a16:rowId xmlns:a16="http://schemas.microsoft.com/office/drawing/2014/main" val="755459539"/>
                  </a:ext>
                </a:extLst>
              </a:tr>
              <a:tr h="607088">
                <a:tc>
                  <a:txBody>
                    <a:bodyPr/>
                    <a:lstStyle/>
                    <a:p>
                      <a:pPr marL="0" algn="ctr" rtl="0" eaLnBrk="1" latinLnBrk="0" hangingPunct="1">
                        <a:spcBef>
                          <a:spcPts val="0"/>
                        </a:spcBef>
                        <a:spcAft>
                          <a:spcPts val="0"/>
                        </a:spcAft>
                      </a:pPr>
                      <a:r>
                        <a:rPr lang="en-US" sz="2000" kern="1200" dirty="0">
                          <a:effectLst/>
                        </a:rPr>
                        <a:t>2030 +</a:t>
                      </a:r>
                      <a:endParaRPr lang="en-US" sz="2000" dirty="0">
                        <a:effectLst/>
                      </a:endParaRPr>
                    </a:p>
                  </a:txBody>
                  <a:tcPr marL="0" marR="0" marT="0" marB="0" anchor="ctr">
                    <a:solidFill>
                      <a:srgbClr val="3FC1C0"/>
                    </a:solidFill>
                  </a:tcPr>
                </a:tc>
                <a:tc>
                  <a:txBody>
                    <a:bodyPr/>
                    <a:lstStyle/>
                    <a:p>
                      <a:pPr marL="0" algn="ctr" rtl="0" eaLnBrk="1" latinLnBrk="0" hangingPunct="1">
                        <a:spcBef>
                          <a:spcPts val="0"/>
                        </a:spcBef>
                        <a:spcAft>
                          <a:spcPts val="0"/>
                        </a:spcAft>
                      </a:pPr>
                      <a:r>
                        <a:rPr lang="en-US" sz="2000" kern="1200" dirty="0">
                          <a:effectLst/>
                        </a:rPr>
                        <a:t>42</a:t>
                      </a:r>
                      <a:endParaRPr lang="en-US" sz="2000" dirty="0">
                        <a:effectLst/>
                      </a:endParaRPr>
                    </a:p>
                  </a:txBody>
                  <a:tcPr marL="0" marR="0" marT="0" marB="0" anchor="ctr">
                    <a:solidFill>
                      <a:srgbClr val="3FC1C0"/>
                    </a:solidFill>
                  </a:tcPr>
                </a:tc>
                <a:extLst>
                  <a:ext uri="{0D108BD9-81ED-4DB2-BD59-A6C34878D82A}">
                    <a16:rowId xmlns:a16="http://schemas.microsoft.com/office/drawing/2014/main" val="3769058321"/>
                  </a:ext>
                </a:extLst>
              </a:tr>
            </a:tbl>
          </a:graphicData>
        </a:graphic>
      </p:graphicFrame>
      <p:pic>
        <p:nvPicPr>
          <p:cNvPr id="9" name="Graphic 8" descr="Group success with solid fill">
            <a:extLst>
              <a:ext uri="{FF2B5EF4-FFF2-40B4-BE49-F238E27FC236}">
                <a16:creationId xmlns:a16="http://schemas.microsoft.com/office/drawing/2014/main" id="{E03B24F8-96B1-BF15-D14E-244FD71B4E6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0112" y="3055648"/>
            <a:ext cx="1399674" cy="1399674"/>
          </a:xfrm>
          <a:prstGeom prst="rect">
            <a:avLst/>
          </a:prstGeom>
        </p:spPr>
      </p:pic>
      <p:pic>
        <p:nvPicPr>
          <p:cNvPr id="13" name="Graphic 12" descr="Monthly calendar with solid fill">
            <a:extLst>
              <a:ext uri="{FF2B5EF4-FFF2-40B4-BE49-F238E27FC236}">
                <a16:creationId xmlns:a16="http://schemas.microsoft.com/office/drawing/2014/main" id="{582737E1-866B-0CEA-2A33-B0A1D5FD44C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422105" y="3210799"/>
            <a:ext cx="1122948" cy="1122948"/>
          </a:xfrm>
          <a:prstGeom prst="rect">
            <a:avLst/>
          </a:prstGeom>
        </p:spPr>
      </p:pic>
      <p:pic>
        <p:nvPicPr>
          <p:cNvPr id="15" name="Graphic 14" descr="House with solid fill">
            <a:extLst>
              <a:ext uri="{FF2B5EF4-FFF2-40B4-BE49-F238E27FC236}">
                <a16:creationId xmlns:a16="http://schemas.microsoft.com/office/drawing/2014/main" id="{8031E8D9-96BD-9A5F-70DB-6D409BC81E2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38346" y="3210799"/>
            <a:ext cx="1122948" cy="1122948"/>
          </a:xfrm>
          <a:prstGeom prst="rect">
            <a:avLst/>
          </a:prstGeom>
        </p:spPr>
      </p:pic>
      <p:sp>
        <p:nvSpPr>
          <p:cNvPr id="16" name="Text Placeholder 2">
            <a:extLst>
              <a:ext uri="{FF2B5EF4-FFF2-40B4-BE49-F238E27FC236}">
                <a16:creationId xmlns:a16="http://schemas.microsoft.com/office/drawing/2014/main" id="{FEA13803-DBF1-A400-C9F7-ADE97B3CA1E9}"/>
              </a:ext>
            </a:extLst>
          </p:cNvPr>
          <p:cNvSpPr txBox="1">
            <a:spLocks/>
          </p:cNvSpPr>
          <p:nvPr/>
        </p:nvSpPr>
        <p:spPr>
          <a:xfrm>
            <a:off x="6152145" y="3570300"/>
            <a:ext cx="308811" cy="3703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X</a:t>
            </a:r>
          </a:p>
        </p:txBody>
      </p:sp>
      <p:sp>
        <p:nvSpPr>
          <p:cNvPr id="17" name="Text Placeholder 2">
            <a:extLst>
              <a:ext uri="{FF2B5EF4-FFF2-40B4-BE49-F238E27FC236}">
                <a16:creationId xmlns:a16="http://schemas.microsoft.com/office/drawing/2014/main" id="{7F0015E0-7AAA-9CDA-C131-AECC2B66FF7D}"/>
              </a:ext>
            </a:extLst>
          </p:cNvPr>
          <p:cNvSpPr txBox="1">
            <a:spLocks/>
          </p:cNvSpPr>
          <p:nvPr/>
        </p:nvSpPr>
        <p:spPr>
          <a:xfrm>
            <a:off x="7978942" y="3570300"/>
            <a:ext cx="308811" cy="3703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X</a:t>
            </a:r>
          </a:p>
        </p:txBody>
      </p:sp>
      <p:sp>
        <p:nvSpPr>
          <p:cNvPr id="18" name="Text Placeholder 2">
            <a:extLst>
              <a:ext uri="{FF2B5EF4-FFF2-40B4-BE49-F238E27FC236}">
                <a16:creationId xmlns:a16="http://schemas.microsoft.com/office/drawing/2014/main" id="{5AA5ED7A-24D1-5431-F6D4-3549ED734602}"/>
              </a:ext>
            </a:extLst>
          </p:cNvPr>
          <p:cNvSpPr txBox="1">
            <a:spLocks/>
          </p:cNvSpPr>
          <p:nvPr/>
        </p:nvSpPr>
        <p:spPr>
          <a:xfrm>
            <a:off x="9637294" y="3570300"/>
            <a:ext cx="308811" cy="3703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a:r>
          </a:p>
        </p:txBody>
      </p:sp>
      <p:sp>
        <p:nvSpPr>
          <p:cNvPr id="19" name="Text Placeholder 2">
            <a:extLst>
              <a:ext uri="{FF2B5EF4-FFF2-40B4-BE49-F238E27FC236}">
                <a16:creationId xmlns:a16="http://schemas.microsoft.com/office/drawing/2014/main" id="{8968B790-3B39-3DDD-07B0-E5F049D837A7}"/>
              </a:ext>
            </a:extLst>
          </p:cNvPr>
          <p:cNvSpPr txBox="1">
            <a:spLocks/>
          </p:cNvSpPr>
          <p:nvPr/>
        </p:nvSpPr>
        <p:spPr>
          <a:xfrm>
            <a:off x="3018970" y="5757868"/>
            <a:ext cx="7638407" cy="3703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 proposed changes since SB 1157 in 2022</a:t>
            </a:r>
          </a:p>
        </p:txBody>
      </p:sp>
      <p:sp>
        <p:nvSpPr>
          <p:cNvPr id="8" name="TextBox 7">
            <a:extLst>
              <a:ext uri="{FF2B5EF4-FFF2-40B4-BE49-F238E27FC236}">
                <a16:creationId xmlns:a16="http://schemas.microsoft.com/office/drawing/2014/main" id="{8340FF16-2373-71BB-87F4-150ECA1D6FDB}"/>
              </a:ext>
            </a:extLst>
          </p:cNvPr>
          <p:cNvSpPr txBox="1"/>
          <p:nvPr/>
        </p:nvSpPr>
        <p:spPr>
          <a:xfrm>
            <a:off x="6766561" y="1574074"/>
            <a:ext cx="4225834" cy="1323439"/>
          </a:xfrm>
          <a:prstGeom prst="rect">
            <a:avLst/>
          </a:prstGeom>
          <a:noFill/>
          <a:ln w="19050">
            <a:solidFill>
              <a:schemeClr val="accent1">
                <a:shade val="50000"/>
              </a:schemeClr>
            </a:solidFill>
          </a:ln>
        </p:spPr>
        <p:txBody>
          <a:bodyPr wrap="square" rtlCol="0">
            <a:spAutoFit/>
          </a:bodyPr>
          <a:lstStyle/>
          <a:p>
            <a:r>
              <a:rPr lang="en-US" sz="2000" b="1" u="sng" dirty="0"/>
              <a:t>Things to Think About:</a:t>
            </a:r>
          </a:p>
          <a:p>
            <a:r>
              <a:rPr lang="en-US" sz="2000" dirty="0"/>
              <a:t>How will this impact your recycled water programs, wastewater systems?</a:t>
            </a:r>
          </a:p>
          <a:p>
            <a:r>
              <a:rPr lang="en-US" sz="2000" dirty="0"/>
              <a:t>What do studies need to address?</a:t>
            </a:r>
          </a:p>
        </p:txBody>
      </p:sp>
      <p:sp>
        <p:nvSpPr>
          <p:cNvPr id="10" name="TextBox 9">
            <a:extLst>
              <a:ext uri="{FF2B5EF4-FFF2-40B4-BE49-F238E27FC236}">
                <a16:creationId xmlns:a16="http://schemas.microsoft.com/office/drawing/2014/main" id="{B54ED0A5-0DF3-A5EE-064D-7853B5204A30}"/>
              </a:ext>
            </a:extLst>
          </p:cNvPr>
          <p:cNvSpPr txBox="1"/>
          <p:nvPr/>
        </p:nvSpPr>
        <p:spPr>
          <a:xfrm>
            <a:off x="6438029" y="4186928"/>
            <a:ext cx="1563840" cy="369332"/>
          </a:xfrm>
          <a:prstGeom prst="rect">
            <a:avLst/>
          </a:prstGeom>
          <a:noFill/>
        </p:spPr>
        <p:txBody>
          <a:bodyPr wrap="square" rtlCol="0">
            <a:spAutoFit/>
          </a:bodyPr>
          <a:lstStyle/>
          <a:p>
            <a:pPr algn="ctr"/>
            <a:r>
              <a:rPr lang="en-US" dirty="0"/>
              <a:t>Population</a:t>
            </a:r>
          </a:p>
        </p:txBody>
      </p:sp>
      <p:sp>
        <p:nvSpPr>
          <p:cNvPr id="11" name="TextBox 10">
            <a:extLst>
              <a:ext uri="{FF2B5EF4-FFF2-40B4-BE49-F238E27FC236}">
                <a16:creationId xmlns:a16="http://schemas.microsoft.com/office/drawing/2014/main" id="{C593871D-6829-72A4-CDC4-231E88F55F0D}"/>
              </a:ext>
            </a:extLst>
          </p:cNvPr>
          <p:cNvSpPr txBox="1"/>
          <p:nvPr/>
        </p:nvSpPr>
        <p:spPr>
          <a:xfrm>
            <a:off x="8554317" y="4149081"/>
            <a:ext cx="847859" cy="369332"/>
          </a:xfrm>
          <a:prstGeom prst="rect">
            <a:avLst/>
          </a:prstGeom>
          <a:noFill/>
        </p:spPr>
        <p:txBody>
          <a:bodyPr wrap="square" rtlCol="0">
            <a:spAutoFit/>
          </a:bodyPr>
          <a:lstStyle/>
          <a:p>
            <a:pPr algn="ctr"/>
            <a:r>
              <a:rPr lang="en-US" dirty="0"/>
              <a:t>365 </a:t>
            </a:r>
          </a:p>
        </p:txBody>
      </p:sp>
      <p:sp>
        <p:nvSpPr>
          <p:cNvPr id="12" name="TextBox 11">
            <a:extLst>
              <a:ext uri="{FF2B5EF4-FFF2-40B4-BE49-F238E27FC236}">
                <a16:creationId xmlns:a16="http://schemas.microsoft.com/office/drawing/2014/main" id="{11B84BB1-F106-4433-D363-F9197B66B17E}"/>
              </a:ext>
            </a:extLst>
          </p:cNvPr>
          <p:cNvSpPr txBox="1"/>
          <p:nvPr/>
        </p:nvSpPr>
        <p:spPr>
          <a:xfrm>
            <a:off x="9994229" y="4186928"/>
            <a:ext cx="1265824" cy="923330"/>
          </a:xfrm>
          <a:prstGeom prst="rect">
            <a:avLst/>
          </a:prstGeom>
          <a:noFill/>
        </p:spPr>
        <p:txBody>
          <a:bodyPr wrap="square" rtlCol="0">
            <a:spAutoFit/>
          </a:bodyPr>
          <a:lstStyle/>
          <a:p>
            <a:pPr algn="ctr"/>
            <a:r>
              <a:rPr lang="en-US" dirty="0"/>
              <a:t>Residential Indoor Budget </a:t>
            </a:r>
          </a:p>
        </p:txBody>
      </p:sp>
    </p:spTree>
    <p:extLst>
      <p:ext uri="{BB962C8B-B14F-4D97-AF65-F5344CB8AC3E}">
        <p14:creationId xmlns:p14="http://schemas.microsoft.com/office/powerpoint/2010/main" val="3450286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4317</Words>
  <Application>Microsoft Office PowerPoint</Application>
  <PresentationFormat>Widescreen</PresentationFormat>
  <Paragraphs>463</Paragraphs>
  <Slides>33</Slides>
  <Notes>31</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Arial</vt:lpstr>
      <vt:lpstr>Arial Black</vt:lpstr>
      <vt:lpstr>Calibri</vt:lpstr>
      <vt:lpstr>Calibri Light</vt:lpstr>
      <vt:lpstr>Cambria Math</vt:lpstr>
      <vt:lpstr>Source Sans Pro</vt:lpstr>
      <vt:lpstr>Symbol</vt:lpstr>
      <vt:lpstr>Trebuchet MS</vt:lpstr>
      <vt:lpstr>var(--main-font)</vt:lpstr>
      <vt:lpstr>Verdana</vt:lpstr>
      <vt:lpstr>Office Theme</vt:lpstr>
      <vt:lpstr>Custom Design</vt:lpstr>
      <vt:lpstr>Urban Water Use Efficiency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Commercial, Industrial, and Institutional</dc:title>
  <dc:creator>Sierra Orr</dc:creator>
  <cp:lastModifiedBy>Michelle Maddaus</cp:lastModifiedBy>
  <cp:revision>10</cp:revision>
  <dcterms:created xsi:type="dcterms:W3CDTF">2023-05-03T14:53:34Z</dcterms:created>
  <dcterms:modified xsi:type="dcterms:W3CDTF">2023-05-22T21:20:55Z</dcterms:modified>
</cp:coreProperties>
</file>